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6" r:id="rId2"/>
    <p:sldId id="257" r:id="rId3"/>
    <p:sldId id="338" r:id="rId4"/>
    <p:sldId id="258" r:id="rId5"/>
    <p:sldId id="356" r:id="rId6"/>
    <p:sldId id="339" r:id="rId7"/>
    <p:sldId id="278" r:id="rId8"/>
    <p:sldId id="360" r:id="rId9"/>
    <p:sldId id="340" r:id="rId10"/>
    <p:sldId id="358" r:id="rId11"/>
    <p:sldId id="361" r:id="rId12"/>
    <p:sldId id="362" r:id="rId13"/>
    <p:sldId id="364" r:id="rId14"/>
    <p:sldId id="363"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57" r:id="rId29"/>
    <p:sldId id="359" r:id="rId30"/>
    <p:sldId id="379" r:id="rId31"/>
    <p:sldId id="383" r:id="rId32"/>
    <p:sldId id="380" r:id="rId33"/>
    <p:sldId id="381" r:id="rId34"/>
    <p:sldId id="382" r:id="rId35"/>
    <p:sldId id="342" r:id="rId36"/>
    <p:sldId id="271" r:id="rId37"/>
    <p:sldId id="282" r:id="rId38"/>
  </p:sldIdLst>
  <p:sldSz cx="9144000" cy="6858000" type="screen4x3"/>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FE"/>
    <a:srgbClr val="3333B3"/>
    <a:srgbClr val="3232B0"/>
    <a:srgbClr val="262686"/>
    <a:srgbClr val="372DF7"/>
    <a:srgbClr val="2B21F7"/>
    <a:srgbClr val="3434F1"/>
    <a:srgbClr val="1D077B"/>
    <a:srgbClr val="7868D6"/>
    <a:srgbClr val="3333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47" autoAdjust="0"/>
    <p:restoredTop sz="92158" autoAdjust="0"/>
  </p:normalViewPr>
  <p:slideViewPr>
    <p:cSldViewPr snapToGrid="0">
      <p:cViewPr varScale="1">
        <p:scale>
          <a:sx n="81" d="100"/>
          <a:sy n="81" d="100"/>
        </p:scale>
        <p:origin x="864" y="42"/>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8C5E742-CC85-4ABE-AF43-EEDC6A9108E3}" type="datetimeFigureOut">
              <a:rPr lang="zh-CN" altLang="en-US" smtClean="0"/>
              <a:t>2021/11/24</a:t>
            </a:fld>
            <a:endParaRPr lang="zh-CN" altLang="en-US"/>
          </a:p>
        </p:txBody>
      </p:sp>
      <p:sp>
        <p:nvSpPr>
          <p:cNvPr id="4" name="页脚占位符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FCA3C27-C577-4611-A41D-EF6088FFC2F2}" type="slidenum">
              <a:rPr lang="zh-CN" altLang="en-US" smtClean="0"/>
              <a:t>‹#›</a:t>
            </a:fld>
            <a:endParaRPr lang="zh-CN" altLang="en-US"/>
          </a:p>
        </p:txBody>
      </p:sp>
    </p:spTree>
    <p:extLst>
      <p:ext uri="{BB962C8B-B14F-4D97-AF65-F5344CB8AC3E}">
        <p14:creationId xmlns:p14="http://schemas.microsoft.com/office/powerpoint/2010/main" val="326030235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EDC4BC0-1F4D-4BD8-A38E-A5A53B182FEE}" type="datetimeFigureOut">
              <a:rPr lang="zh-CN" altLang="en-US" smtClean="0"/>
              <a:t>2021/11/24</a:t>
            </a:fld>
            <a:endParaRPr lang="zh-CN" altLang="en-US"/>
          </a:p>
        </p:txBody>
      </p:sp>
      <p:sp>
        <p:nvSpPr>
          <p:cNvPr id="4" name="幻灯片图像占位符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813948-FDA6-4522-80AF-4BE96CF68D5D}" type="slidenum">
              <a:rPr lang="zh-CN" altLang="en-US" smtClean="0"/>
              <a:t>‹#›</a:t>
            </a:fld>
            <a:endParaRPr lang="zh-CN" altLang="en-US"/>
          </a:p>
        </p:txBody>
      </p:sp>
    </p:spTree>
    <p:extLst>
      <p:ext uri="{BB962C8B-B14F-4D97-AF65-F5344CB8AC3E}">
        <p14:creationId xmlns:p14="http://schemas.microsoft.com/office/powerpoint/2010/main" val="38806561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
        <p:nvSpPr>
          <p:cNvPr id="7" name="圆角矩形 2">
            <a:extLst>
              <a:ext uri="{FF2B5EF4-FFF2-40B4-BE49-F238E27FC236}">
                <a16:creationId xmlns:a16="http://schemas.microsoft.com/office/drawing/2014/main" id="{D06E6B23-14C4-4D67-9648-3392988167AA}"/>
              </a:ext>
            </a:extLst>
          </p:cNvPr>
          <p:cNvSpPr/>
          <p:nvPr userDrawn="1"/>
        </p:nvSpPr>
        <p:spPr>
          <a:xfrm>
            <a:off x="268941" y="1686585"/>
            <a:ext cx="8650941" cy="1422375"/>
          </a:xfrm>
          <a:prstGeom prst="roundRect">
            <a:avLst/>
          </a:prstGeom>
          <a:solidFill>
            <a:srgbClr val="3333B3"/>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zh-CN" altLang="en-US"/>
          </a:p>
        </p:txBody>
      </p:sp>
      <p:sp>
        <p:nvSpPr>
          <p:cNvPr id="17" name="文本占位符 16">
            <a:extLst>
              <a:ext uri="{FF2B5EF4-FFF2-40B4-BE49-F238E27FC236}">
                <a16:creationId xmlns:a16="http://schemas.microsoft.com/office/drawing/2014/main" id="{D56678C2-94A9-42A7-B2C7-BBA85C779DFB}"/>
              </a:ext>
            </a:extLst>
          </p:cNvPr>
          <p:cNvSpPr>
            <a:spLocks noGrp="1"/>
          </p:cNvSpPr>
          <p:nvPr>
            <p:ph type="body" sz="quarter" idx="13"/>
          </p:nvPr>
        </p:nvSpPr>
        <p:spPr>
          <a:xfrm>
            <a:off x="866775" y="1806788"/>
            <a:ext cx="7648575" cy="914400"/>
          </a:xfrm>
        </p:spPr>
        <p:txBody>
          <a:bodyPr/>
          <a:lstStyle/>
          <a:p>
            <a:pPr lvl="0"/>
            <a:r>
              <a:rPr lang="zh-CN" altLang="en-US" dirty="0"/>
              <a:t>单击此处编辑母版文本样式</a:t>
            </a:r>
          </a:p>
        </p:txBody>
      </p:sp>
      <p:sp>
        <p:nvSpPr>
          <p:cNvPr id="19" name="文本占位符 16">
            <a:extLst>
              <a:ext uri="{FF2B5EF4-FFF2-40B4-BE49-F238E27FC236}">
                <a16:creationId xmlns:a16="http://schemas.microsoft.com/office/drawing/2014/main" id="{3881CBF7-6494-4F50-8E0E-1243D80F56C3}"/>
              </a:ext>
            </a:extLst>
          </p:cNvPr>
          <p:cNvSpPr>
            <a:spLocks noGrp="1"/>
          </p:cNvSpPr>
          <p:nvPr>
            <p:ph type="body" sz="quarter" idx="14"/>
          </p:nvPr>
        </p:nvSpPr>
        <p:spPr>
          <a:xfrm>
            <a:off x="2133601" y="4168988"/>
            <a:ext cx="4686300" cy="914400"/>
          </a:xfrm>
        </p:spPr>
        <p:txBody>
          <a:body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atin typeface="+mj-lt"/>
              </a:defRPr>
            </a:lvl1pPr>
          </a:lstStyle>
          <a:p>
            <a:fld id="{D611A7DB-A5B1-454E-BA1C-14DEA4040BC7}" type="datetime1">
              <a:rPr lang="zh-CN" altLang="en-US" smtClean="0"/>
              <a:t>2021/11/24</a:t>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pPr/>
              <a:t>‹#›</a:t>
            </a:fld>
            <a:endParaRPr lang="zh-CN" altLang="en-US"/>
          </a:p>
        </p:txBody>
      </p:sp>
      <p:sp>
        <p:nvSpPr>
          <p:cNvPr id="8" name="内容占位符 7"/>
          <p:cNvSpPr>
            <a:spLocks noGrp="1"/>
          </p:cNvSpPr>
          <p:nvPr>
            <p:ph sz="quarter" idx="13" hasCustomPrompt="1"/>
          </p:nvPr>
        </p:nvSpPr>
        <p:spPr>
          <a:xfrm>
            <a:off x="1102406" y="1267952"/>
            <a:ext cx="6939186" cy="1314450"/>
          </a:xfrm>
          <a:solidFill>
            <a:srgbClr val="3333B2"/>
          </a:solidFill>
        </p:spPr>
        <p:txBody>
          <a:bodyPr anchor="ctr"/>
          <a:lstStyle>
            <a:lvl1pPr marL="0" indent="0" algn="ctr">
              <a:buNone/>
              <a:defRPr baseline="0">
                <a:solidFill>
                  <a:schemeClr val="bg1"/>
                </a:solidFill>
                <a:latin typeface="+mj-lt"/>
                <a:ea typeface="微软雅黑" panose="020B0503020204020204" pitchFamily="34" charset="-122"/>
              </a:defRPr>
            </a:lvl1pPr>
          </a:lstStyle>
          <a:p>
            <a:pPr lvl="0"/>
            <a:r>
              <a:rPr lang="en-US" altLang="zh-CN" dirty="0"/>
              <a:t>Title of Your Slides</a:t>
            </a:r>
            <a:endParaRPr lang="zh-CN" altLang="en-US" dirty="0"/>
          </a:p>
        </p:txBody>
      </p:sp>
      <p:sp>
        <p:nvSpPr>
          <p:cNvPr id="9" name="内容占位符 7"/>
          <p:cNvSpPr>
            <a:spLocks noGrp="1"/>
          </p:cNvSpPr>
          <p:nvPr>
            <p:ph sz="quarter" idx="14" hasCustomPrompt="1"/>
          </p:nvPr>
        </p:nvSpPr>
        <p:spPr>
          <a:xfrm>
            <a:off x="3152180" y="3349720"/>
            <a:ext cx="2839641" cy="409575"/>
          </a:xfrm>
        </p:spPr>
        <p:txBody>
          <a:bodyPr anchor="ctr">
            <a:normAutofit/>
          </a:bodyPr>
          <a:lstStyle>
            <a:lvl1pPr marL="0" indent="0" algn="ctr">
              <a:buNone/>
              <a:defRPr sz="2000" baseline="0">
                <a:latin typeface="+mj-lt"/>
                <a:ea typeface="微软雅黑" panose="020B0503020204020204" pitchFamily="34" charset="-122"/>
              </a:defRPr>
            </a:lvl1pPr>
          </a:lstStyle>
          <a:p>
            <a:pPr lvl="0"/>
            <a:r>
              <a:rPr lang="en-US" altLang="zh-CN" dirty="0"/>
              <a:t>Name</a:t>
            </a:r>
            <a:endParaRPr lang="zh-CN" altLang="en-US" dirty="0"/>
          </a:p>
        </p:txBody>
      </p:sp>
      <p:sp>
        <p:nvSpPr>
          <p:cNvPr id="10" name="内容占位符 7"/>
          <p:cNvSpPr>
            <a:spLocks noGrp="1"/>
          </p:cNvSpPr>
          <p:nvPr>
            <p:ph sz="quarter" idx="15" hasCustomPrompt="1"/>
          </p:nvPr>
        </p:nvSpPr>
        <p:spPr>
          <a:xfrm>
            <a:off x="3152180" y="4674690"/>
            <a:ext cx="2839641" cy="409575"/>
          </a:xfrm>
        </p:spPr>
        <p:txBody>
          <a:bodyPr anchor="ctr"/>
          <a:lstStyle>
            <a:lvl1pPr marL="0" indent="0" algn="ctr">
              <a:buNone/>
              <a:defRPr sz="2000" baseline="0">
                <a:latin typeface="+mj-lt"/>
                <a:ea typeface="微软雅黑" panose="020B0503020204020204" pitchFamily="34" charset="-122"/>
              </a:defRPr>
            </a:lvl1pPr>
          </a:lstStyle>
          <a:p>
            <a:pPr lvl="0"/>
            <a:r>
              <a:rPr lang="en-US" altLang="zh-CN" dirty="0"/>
              <a:t>Department</a:t>
            </a:r>
            <a:endParaRPr lang="zh-CN" altLang="en-US" dirty="0"/>
          </a:p>
        </p:txBody>
      </p:sp>
      <p:sp>
        <p:nvSpPr>
          <p:cNvPr id="11" name="内容占位符 7"/>
          <p:cNvSpPr>
            <a:spLocks noGrp="1"/>
          </p:cNvSpPr>
          <p:nvPr>
            <p:ph sz="quarter" idx="16" hasCustomPrompt="1"/>
          </p:nvPr>
        </p:nvSpPr>
        <p:spPr>
          <a:xfrm>
            <a:off x="3152180" y="5337175"/>
            <a:ext cx="2839641" cy="409575"/>
          </a:xfrm>
        </p:spPr>
        <p:txBody>
          <a:bodyPr anchor="ctr">
            <a:normAutofit/>
          </a:bodyPr>
          <a:lstStyle>
            <a:lvl1pPr marL="0" indent="0" algn="ctr">
              <a:buNone/>
              <a:defRPr sz="2000" baseline="0">
                <a:latin typeface="+mj-lt"/>
                <a:ea typeface="微软雅黑" panose="020B0503020204020204" pitchFamily="34" charset="-122"/>
              </a:defRPr>
            </a:lvl1pPr>
          </a:lstStyle>
          <a:p>
            <a:pPr lvl="0"/>
            <a:r>
              <a:rPr lang="en-US" altLang="zh-CN" dirty="0"/>
              <a:t>Time</a:t>
            </a:r>
            <a:endParaRPr lang="zh-CN" altLang="en-US" dirty="0"/>
          </a:p>
        </p:txBody>
      </p:sp>
      <p:sp>
        <p:nvSpPr>
          <p:cNvPr id="26" name="内容占位符 7"/>
          <p:cNvSpPr>
            <a:spLocks noGrp="1"/>
          </p:cNvSpPr>
          <p:nvPr>
            <p:ph sz="quarter" idx="17" hasCustomPrompt="1"/>
          </p:nvPr>
        </p:nvSpPr>
        <p:spPr>
          <a:xfrm>
            <a:off x="3152179" y="4012205"/>
            <a:ext cx="2839641" cy="409575"/>
          </a:xfrm>
        </p:spPr>
        <p:txBody>
          <a:bodyPr anchor="ctr">
            <a:normAutofit/>
          </a:bodyPr>
          <a:lstStyle>
            <a:lvl1pPr marL="0" indent="0" algn="ctr">
              <a:buNone/>
              <a:defRPr sz="2000" baseline="0">
                <a:latin typeface="+mj-lt"/>
                <a:ea typeface="微软雅黑" panose="020B0503020204020204" pitchFamily="34" charset="-122"/>
              </a:defRPr>
            </a:lvl1pPr>
          </a:lstStyle>
          <a:p>
            <a:pPr lvl="0"/>
            <a:r>
              <a:rPr lang="en-US" altLang="zh-CN" dirty="0"/>
              <a:t>Name</a:t>
            </a:r>
            <a:endParaRPr lang="zh-CN" altLang="en-US" dirty="0"/>
          </a:p>
        </p:txBody>
      </p:sp>
    </p:spTree>
    <p:extLst>
      <p:ext uri="{BB962C8B-B14F-4D97-AF65-F5344CB8AC3E}">
        <p14:creationId xmlns:p14="http://schemas.microsoft.com/office/powerpoint/2010/main" val="267281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C07C6DB-DD71-4D19-B202-B405D60F5701}"/>
              </a:ext>
            </a:extLst>
          </p:cNvPr>
          <p:cNvSpPr/>
          <p:nvPr userDrawn="1"/>
        </p:nvSpPr>
        <p:spPr>
          <a:xfrm>
            <a:off x="0" y="222191"/>
            <a:ext cx="9144000" cy="587434"/>
          </a:xfrm>
          <a:prstGeom prst="rect">
            <a:avLst/>
          </a:prstGeom>
          <a:gradFill flip="none" rotWithShape="1">
            <a:gsLst>
              <a:gs pos="0">
                <a:srgbClr val="3232B0">
                  <a:shade val="30000"/>
                  <a:satMod val="115000"/>
                </a:srgbClr>
              </a:gs>
              <a:gs pos="50000">
                <a:srgbClr val="3232B0">
                  <a:shade val="67500"/>
                  <a:satMod val="115000"/>
                </a:srgbClr>
              </a:gs>
              <a:gs pos="100000">
                <a:srgbClr val="3232B0">
                  <a:shade val="100000"/>
                  <a:satMod val="115000"/>
                </a:srgbClr>
              </a:gs>
            </a:gsLst>
            <a:lin ang="10800000" scaled="1"/>
            <a:tileRect/>
          </a:gra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日期占位符 3"/>
          <p:cNvSpPr>
            <a:spLocks noGrp="1"/>
          </p:cNvSpPr>
          <p:nvPr>
            <p:ph type="dt" sz="half" idx="10"/>
          </p:nvPr>
        </p:nvSpPr>
        <p:spPr/>
        <p:txBody>
          <a:bodyPr/>
          <a:lstStyle>
            <a:lvl1pPr>
              <a:defRPr>
                <a:latin typeface="+mj-lt"/>
              </a:defRPr>
            </a:lvl1pPr>
          </a:lstStyle>
          <a:p>
            <a:fld id="{0F41D5E8-ACB8-43C7-BC40-A9B89594C7E9}" type="datetime1">
              <a:rPr lang="zh-CN" altLang="en-US" smtClean="0"/>
              <a:t>2021/11/24</a:t>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pPr/>
              <a:t>‹#›</a:t>
            </a:fld>
            <a:endParaRPr lang="zh-CN" altLang="en-US"/>
          </a:p>
        </p:txBody>
      </p:sp>
      <p:sp>
        <p:nvSpPr>
          <p:cNvPr id="11" name="内容占位符 10"/>
          <p:cNvSpPr>
            <a:spLocks noGrp="1"/>
          </p:cNvSpPr>
          <p:nvPr>
            <p:ph sz="quarter" idx="13" hasCustomPrompt="1"/>
          </p:nvPr>
        </p:nvSpPr>
        <p:spPr>
          <a:xfrm>
            <a:off x="250032" y="230425"/>
            <a:ext cx="2626518" cy="504825"/>
          </a:xfrm>
        </p:spPr>
        <p:txBody>
          <a:bodyPr anchor="ctr">
            <a:noAutofit/>
          </a:bodyPr>
          <a:lstStyle>
            <a:lvl1pPr marL="0" indent="0">
              <a:buNone/>
              <a:defRPr sz="3600">
                <a:solidFill>
                  <a:schemeClr val="bg1"/>
                </a:solidFill>
                <a:latin typeface="+mj-lt"/>
                <a:ea typeface="微软雅黑" panose="020B0503020204020204" pitchFamily="34" charset="-122"/>
              </a:defRPr>
            </a:lvl1pPr>
          </a:lstStyle>
          <a:p>
            <a:pPr lvl="0"/>
            <a:r>
              <a:rPr lang="en-US" altLang="zh-CN" dirty="0"/>
              <a:t>Input Title</a:t>
            </a:r>
            <a:endParaRPr lang="zh-CN" altLang="en-US" dirty="0"/>
          </a:p>
        </p:txBody>
      </p:sp>
    </p:spTree>
    <p:extLst>
      <p:ext uri="{BB962C8B-B14F-4D97-AF65-F5344CB8AC3E}">
        <p14:creationId xmlns:p14="http://schemas.microsoft.com/office/powerpoint/2010/main" val="416323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C07C6DB-DD71-4D19-B202-B405D60F5701}"/>
              </a:ext>
            </a:extLst>
          </p:cNvPr>
          <p:cNvSpPr/>
          <p:nvPr userDrawn="1"/>
        </p:nvSpPr>
        <p:spPr>
          <a:xfrm>
            <a:off x="0" y="222191"/>
            <a:ext cx="9144000" cy="587434"/>
          </a:xfrm>
          <a:prstGeom prst="rect">
            <a:avLst/>
          </a:prstGeom>
          <a:gradFill flip="none" rotWithShape="1">
            <a:gsLst>
              <a:gs pos="0">
                <a:srgbClr val="3232B0">
                  <a:shade val="30000"/>
                  <a:satMod val="115000"/>
                </a:srgbClr>
              </a:gs>
              <a:gs pos="50000">
                <a:srgbClr val="3232B0">
                  <a:shade val="67500"/>
                  <a:satMod val="115000"/>
                </a:srgbClr>
              </a:gs>
              <a:gs pos="100000">
                <a:srgbClr val="3232B0">
                  <a:shade val="100000"/>
                  <a:satMod val="115000"/>
                </a:srgbClr>
              </a:gs>
            </a:gsLst>
            <a:lin ang="10800000" scaled="1"/>
            <a:tileRect/>
          </a:gra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日期占位符 3"/>
          <p:cNvSpPr>
            <a:spLocks noGrp="1"/>
          </p:cNvSpPr>
          <p:nvPr>
            <p:ph type="dt" sz="half" idx="10"/>
          </p:nvPr>
        </p:nvSpPr>
        <p:spPr/>
        <p:txBody>
          <a:bodyPr/>
          <a:lstStyle>
            <a:lvl1pPr>
              <a:defRPr>
                <a:latin typeface="+mj-lt"/>
              </a:defRPr>
            </a:lvl1pPr>
          </a:lstStyle>
          <a:p>
            <a:fld id="{0F41D5E8-ACB8-43C7-BC40-A9B89594C7E9}" type="datetime1">
              <a:rPr lang="zh-CN" altLang="en-US" smtClean="0"/>
              <a:t>2021/11/24</a:t>
            </a:fld>
            <a:endParaRPr lang="zh-CN" altLang="en-US"/>
          </a:p>
        </p:txBody>
      </p:sp>
      <p:sp>
        <p:nvSpPr>
          <p:cNvPr id="5" name="页脚占位符 4"/>
          <p:cNvSpPr>
            <a:spLocks noGrp="1"/>
          </p:cNvSpPr>
          <p:nvPr>
            <p:ph type="ftr" sz="quarter" idx="11"/>
          </p:nvPr>
        </p:nvSpPr>
        <p:spPr/>
        <p:txBody>
          <a:bodyPr/>
          <a:lstStyle>
            <a:lvl1pPr>
              <a:defRPr>
                <a:latin typeface="+mj-lt"/>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j-lt"/>
              </a:defRPr>
            </a:lvl1pPr>
          </a:lstStyle>
          <a:p>
            <a:fld id="{2359CDC3-D254-469E-8F04-CC4295B8C37F}" type="slidenum">
              <a:rPr lang="zh-CN" altLang="en-US" smtClean="0"/>
              <a:pPr/>
              <a:t>‹#›</a:t>
            </a:fld>
            <a:endParaRPr lang="zh-CN" altLang="en-US"/>
          </a:p>
        </p:txBody>
      </p:sp>
      <p:sp>
        <p:nvSpPr>
          <p:cNvPr id="2" name="标题 1">
            <a:extLst>
              <a:ext uri="{FF2B5EF4-FFF2-40B4-BE49-F238E27FC236}">
                <a16:creationId xmlns:a16="http://schemas.microsoft.com/office/drawing/2014/main" id="{FDDB90DA-24A7-41EE-B4E4-6AA449C567B7}"/>
              </a:ext>
            </a:extLst>
          </p:cNvPr>
          <p:cNvSpPr>
            <a:spLocks noGrp="1"/>
          </p:cNvSpPr>
          <p:nvPr>
            <p:ph type="title"/>
          </p:nvPr>
        </p:nvSpPr>
        <p:spPr>
          <a:xfrm>
            <a:off x="0" y="222191"/>
            <a:ext cx="5270269" cy="587434"/>
          </a:xfrm>
        </p:spPr>
        <p:txBody>
          <a:bodyPr>
            <a:normAutofit/>
          </a:bodyPr>
          <a:lstStyle>
            <a:lvl1pPr>
              <a:defRPr lang="zh-CN" altLang="en-US" sz="3200" kern="1200" dirty="0">
                <a:solidFill>
                  <a:schemeClr val="bg1"/>
                </a:solidFill>
                <a:latin typeface="+mn-lt"/>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单击此处编辑母版标题样式</a:t>
            </a:r>
          </a:p>
        </p:txBody>
      </p:sp>
    </p:spTree>
    <p:extLst>
      <p:ext uri="{BB962C8B-B14F-4D97-AF65-F5344CB8AC3E}">
        <p14:creationId xmlns:p14="http://schemas.microsoft.com/office/powerpoint/2010/main" val="185174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607146-DD1E-4EBD-B8F7-D93B3206AC37}" type="slidenum">
              <a:rPr lang="zh-CN" altLang="en-US" smtClean="0"/>
              <a:t>‹#›</a:t>
            </a:fld>
            <a:endParaRPr lang="zh-CN" altLang="en-US"/>
          </a:p>
        </p:txBody>
      </p:sp>
      <p:sp>
        <p:nvSpPr>
          <p:cNvPr id="6" name="矩形 5">
            <a:extLst>
              <a:ext uri="{FF2B5EF4-FFF2-40B4-BE49-F238E27FC236}">
                <a16:creationId xmlns:a16="http://schemas.microsoft.com/office/drawing/2014/main" id="{EC348DA9-5F1B-42F4-B69F-CDF8816C5030}"/>
              </a:ext>
            </a:extLst>
          </p:cNvPr>
          <p:cNvSpPr/>
          <p:nvPr userDrawn="1"/>
        </p:nvSpPr>
        <p:spPr>
          <a:xfrm>
            <a:off x="0" y="222191"/>
            <a:ext cx="9144000" cy="587434"/>
          </a:xfrm>
          <a:prstGeom prst="rect">
            <a:avLst/>
          </a:prstGeom>
          <a:gradFill flip="none" rotWithShape="1">
            <a:gsLst>
              <a:gs pos="0">
                <a:srgbClr val="3232B0">
                  <a:shade val="30000"/>
                  <a:satMod val="115000"/>
                </a:srgbClr>
              </a:gs>
              <a:gs pos="50000">
                <a:srgbClr val="3232B0">
                  <a:shade val="67500"/>
                  <a:satMod val="115000"/>
                </a:srgbClr>
              </a:gs>
              <a:gs pos="100000">
                <a:srgbClr val="3232B0">
                  <a:shade val="100000"/>
                  <a:satMod val="115000"/>
                </a:srgbClr>
              </a:gs>
            </a:gsLst>
            <a:lin ang="10800000" scaled="1"/>
            <a:tileRect/>
          </a:gra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6138E63-C15A-4951-8B22-45BBB72815CD}"/>
              </a:ext>
            </a:extLst>
          </p:cNvPr>
          <p:cNvSpPr txBox="1"/>
          <p:nvPr userDrawn="1"/>
        </p:nvSpPr>
        <p:spPr>
          <a:xfrm>
            <a:off x="93165" y="254298"/>
            <a:ext cx="8628804" cy="523220"/>
          </a:xfrm>
          <a:prstGeom prst="rect">
            <a:avLst/>
          </a:prstGeom>
          <a:noFill/>
        </p:spPr>
        <p:txBody>
          <a:bodyPr wrap="square" rtlCol="0">
            <a:spAutoFit/>
          </a:bodyPr>
          <a:lstStyle/>
          <a:p>
            <a:r>
              <a:rPr lang="en-US" altLang="zh-CN" sz="2800" b="1" dirty="0">
                <a:solidFill>
                  <a:schemeClr val="bg1"/>
                </a:solidFill>
              </a:rPr>
              <a:t>title</a:t>
            </a:r>
            <a:endParaRPr lang="zh-CN" altLang="en-US" sz="28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607146-DD1E-4EBD-B8F7-D93B3206AC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07146-DD1E-4EBD-B8F7-D93B3206AC37}" type="slidenum">
              <a:rPr lang="zh-CN" altLang="en-US" smtClean="0"/>
              <a:t>‹#›</a:t>
            </a:fld>
            <a:endParaRPr lang="zh-CN" altLang="en-US"/>
          </a:p>
        </p:txBody>
      </p:sp>
      <p:sp>
        <p:nvSpPr>
          <p:cNvPr id="7" name="矩形 6">
            <a:extLst>
              <a:ext uri="{FF2B5EF4-FFF2-40B4-BE49-F238E27FC236}">
                <a16:creationId xmlns:a16="http://schemas.microsoft.com/office/drawing/2014/main" id="{C5843D29-FB41-4021-9B8E-3D737EDA870F}"/>
              </a:ext>
            </a:extLst>
          </p:cNvPr>
          <p:cNvSpPr/>
          <p:nvPr userDrawn="1"/>
        </p:nvSpPr>
        <p:spPr>
          <a:xfrm>
            <a:off x="0" y="0"/>
            <a:ext cx="4572000" cy="222191"/>
          </a:xfrm>
          <a:prstGeom prst="rect">
            <a:avLst/>
          </a:prstGeom>
          <a:solidFill>
            <a:schemeClr val="tx1">
              <a:lumMod val="95000"/>
              <a:lumOff val="5000"/>
            </a:schemeClr>
          </a:soli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C1517EE-6E50-4213-8AC2-CB1E6810F1E1}"/>
              </a:ext>
            </a:extLst>
          </p:cNvPr>
          <p:cNvSpPr/>
          <p:nvPr userDrawn="1"/>
        </p:nvSpPr>
        <p:spPr>
          <a:xfrm>
            <a:off x="4572000" y="0"/>
            <a:ext cx="4572000" cy="222191"/>
          </a:xfrm>
          <a:prstGeom prst="rect">
            <a:avLst/>
          </a:prstGeom>
          <a:solidFill>
            <a:srgbClr val="3333B3"/>
          </a:solidFill>
          <a:ln>
            <a:solidFill>
              <a:srgbClr val="330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A513529-F9A7-48F9-903D-411A3B0F4081}"/>
              </a:ext>
            </a:extLst>
          </p:cNvPr>
          <p:cNvSpPr/>
          <p:nvPr userDrawn="1"/>
        </p:nvSpPr>
        <p:spPr>
          <a:xfrm>
            <a:off x="0" y="6635809"/>
            <a:ext cx="4572000" cy="222191"/>
          </a:xfrm>
          <a:prstGeom prst="rect">
            <a:avLst/>
          </a:prstGeom>
          <a:solidFill>
            <a:schemeClr val="tx1">
              <a:lumMod val="95000"/>
              <a:lumOff val="5000"/>
            </a:schemeClr>
          </a:solidFill>
          <a:ln>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FE8D691-370E-4B25-93C1-61DA4CA32E5D}"/>
              </a:ext>
            </a:extLst>
          </p:cNvPr>
          <p:cNvSpPr/>
          <p:nvPr userDrawn="1"/>
        </p:nvSpPr>
        <p:spPr>
          <a:xfrm>
            <a:off x="4572000" y="6635809"/>
            <a:ext cx="4572000" cy="222191"/>
          </a:xfrm>
          <a:prstGeom prst="rect">
            <a:avLst/>
          </a:prstGeom>
          <a:solidFill>
            <a:srgbClr val="3333B3"/>
          </a:solidFill>
          <a:ln>
            <a:solidFill>
              <a:srgbClr val="330D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292606" y="1267952"/>
            <a:ext cx="8558786" cy="1374664"/>
          </a:xfrm>
          <a:prstGeom prst="roundRect">
            <a:avLst/>
          </a:prstGeom>
          <a:effectLst>
            <a:outerShdw blurRad="50800" dist="63500" dir="5400000" algn="t" rotWithShape="0">
              <a:prstClr val="black">
                <a:alpha val="40000"/>
              </a:prstClr>
            </a:outerShdw>
          </a:effectLst>
        </p:spPr>
        <p:txBody>
          <a:bodyPr>
            <a:noAutofit/>
          </a:bodyPr>
          <a:lstStyle/>
          <a:p>
            <a:pPr>
              <a:lnSpc>
                <a:spcPct val="110000"/>
              </a:lnSpc>
            </a:pPr>
            <a:r>
              <a:rPr lang="en-US" altLang="zh-CN" sz="2700" dirty="0">
                <a:latin typeface="Times New Roman" panose="02020603050405020304" pitchFamily="18" charset="0"/>
                <a:ea typeface="+mn-ea"/>
                <a:cs typeface="Times New Roman" panose="02020603050405020304" pitchFamily="18" charset="0"/>
                <a:sym typeface="+mn-lt"/>
              </a:rPr>
              <a:t>Topology optimization of 2D structures with nonlinearities using deep learning</a:t>
            </a:r>
            <a:endParaRPr lang="zh-CN" altLang="en-US" sz="2700" dirty="0">
              <a:latin typeface="Times New Roman" panose="02020603050405020304" pitchFamily="18" charset="0"/>
              <a:ea typeface="+mn-ea"/>
              <a:cs typeface="Times New Roman" panose="02020603050405020304" pitchFamily="18" charset="0"/>
              <a:sym typeface="+mn-lt"/>
            </a:endParaRPr>
          </a:p>
        </p:txBody>
      </p:sp>
      <p:sp>
        <p:nvSpPr>
          <p:cNvPr id="3" name="内容占位符 2"/>
          <p:cNvSpPr>
            <a:spLocks noGrp="1"/>
          </p:cNvSpPr>
          <p:nvPr>
            <p:ph sz="quarter" idx="14"/>
          </p:nvPr>
        </p:nvSpPr>
        <p:spPr>
          <a:xfrm>
            <a:off x="1273228" y="3215689"/>
            <a:ext cx="6597542" cy="633822"/>
          </a:xfrm>
        </p:spPr>
        <p:txBody>
          <a:bodyPr>
            <a:normAutofit fontScale="92500"/>
          </a:bodyPr>
          <a:lstStyle/>
          <a:p>
            <a:r>
              <a:rPr lang="da-DK" altLang="zh-CN" sz="2400" dirty="0">
                <a:latin typeface="Times New Roman" panose="02020603050405020304" pitchFamily="18" charset="0"/>
                <a:ea typeface="+mn-ea"/>
                <a:cs typeface="Times New Roman" panose="02020603050405020304" pitchFamily="18" charset="0"/>
                <a:sym typeface="+mn-lt"/>
              </a:rPr>
              <a:t>Diab W. Abueidda a,b,c, Seid Koric a,b, Nahil A. Sobh</a:t>
            </a:r>
            <a:endParaRPr lang="zh-CN" altLang="en-US" sz="2400" dirty="0">
              <a:latin typeface="Times New Roman" panose="02020603050405020304" pitchFamily="18" charset="0"/>
              <a:ea typeface="+mn-ea"/>
              <a:cs typeface="Times New Roman" panose="02020603050405020304" pitchFamily="18" charset="0"/>
              <a:sym typeface="+mn-lt"/>
            </a:endParaRPr>
          </a:p>
        </p:txBody>
      </p:sp>
      <p:sp>
        <p:nvSpPr>
          <p:cNvPr id="4" name="内容占位符 3"/>
          <p:cNvSpPr>
            <a:spLocks noGrp="1"/>
          </p:cNvSpPr>
          <p:nvPr>
            <p:ph sz="quarter" idx="15"/>
          </p:nvPr>
        </p:nvSpPr>
        <p:spPr>
          <a:xfrm>
            <a:off x="1673353" y="5152125"/>
            <a:ext cx="5797296" cy="409575"/>
          </a:xfrm>
        </p:spPr>
        <p:txBody>
          <a:bodyPr>
            <a:normAutofit lnSpcReduction="10000"/>
          </a:bodyPr>
          <a:lstStyle/>
          <a:p>
            <a:r>
              <a:rPr lang="en-US" altLang="zh-CN" sz="2400" dirty="0">
                <a:latin typeface="Times New Roman" panose="02020603050405020304" pitchFamily="18" charset="0"/>
                <a:ea typeface="+mn-ea"/>
                <a:cs typeface="Times New Roman" panose="02020603050405020304" pitchFamily="18" charset="0"/>
                <a:sym typeface="+mn-lt"/>
              </a:rPr>
              <a:t>SCUT Machine Intelligence Laboratory</a:t>
            </a:r>
            <a:endParaRPr lang="zh-CN" altLang="en-US" sz="2400" dirty="0">
              <a:latin typeface="Times New Roman" panose="02020603050405020304" pitchFamily="18" charset="0"/>
              <a:ea typeface="+mn-ea"/>
              <a:cs typeface="Times New Roman" panose="02020603050405020304" pitchFamily="18" charset="0"/>
              <a:sym typeface="+mn-lt"/>
            </a:endParaRPr>
          </a:p>
        </p:txBody>
      </p:sp>
      <p:sp>
        <p:nvSpPr>
          <p:cNvPr id="5" name="内容占位符 4"/>
          <p:cNvSpPr>
            <a:spLocks noGrp="1"/>
          </p:cNvSpPr>
          <p:nvPr>
            <p:ph sz="quarter" idx="16"/>
          </p:nvPr>
        </p:nvSpPr>
        <p:spPr>
          <a:xfrm>
            <a:off x="3152180" y="5881666"/>
            <a:ext cx="2839641" cy="409575"/>
          </a:xfrm>
        </p:spPr>
        <p:txBody>
          <a:bodyPr>
            <a:noAutofit/>
          </a:bodyPr>
          <a:lstStyle/>
          <a:p>
            <a:r>
              <a:rPr lang="en-US" altLang="zh-CN" sz="2400" dirty="0">
                <a:latin typeface="Times New Roman" panose="02020603050405020304" pitchFamily="18" charset="0"/>
                <a:ea typeface="+mn-ea"/>
                <a:cs typeface="Times New Roman" panose="02020603050405020304" pitchFamily="18" charset="0"/>
                <a:sym typeface="+mn-lt"/>
              </a:rPr>
              <a:t>Nov 25, 2021</a:t>
            </a:r>
            <a:endParaRPr lang="zh-CN" altLang="en-US" sz="2400" dirty="0">
              <a:latin typeface="Times New Roman" panose="02020603050405020304" pitchFamily="18" charset="0"/>
              <a:ea typeface="+mn-ea"/>
              <a:cs typeface="Times New Roman" panose="02020603050405020304" pitchFamily="18" charset="0"/>
              <a:sym typeface="+mn-lt"/>
            </a:endParaRPr>
          </a:p>
        </p:txBody>
      </p:sp>
      <p:sp>
        <p:nvSpPr>
          <p:cNvPr id="6" name="内容占位符 5"/>
          <p:cNvSpPr>
            <a:spLocks noGrp="1"/>
          </p:cNvSpPr>
          <p:nvPr>
            <p:ph sz="quarter" idx="17"/>
          </p:nvPr>
        </p:nvSpPr>
        <p:spPr>
          <a:xfrm>
            <a:off x="1673351" y="4422584"/>
            <a:ext cx="5797298" cy="409575"/>
          </a:xfrm>
        </p:spPr>
        <p:txBody>
          <a:bodyPr>
            <a:normAutofit/>
          </a:bodyPr>
          <a:lstStyle/>
          <a:p>
            <a:r>
              <a:rPr lang="en-US" altLang="zh-CN" sz="1800" dirty="0">
                <a:latin typeface="Times New Roman" panose="02020603050405020304" pitchFamily="18" charset="0"/>
                <a:ea typeface="+mn-ea"/>
                <a:cs typeface="Times New Roman" panose="02020603050405020304" pitchFamily="18" charset="0"/>
                <a:sym typeface="+mn-lt"/>
              </a:rPr>
              <a:t>Presented by Fangxiao Jin</a:t>
            </a:r>
            <a:endParaRPr lang="zh-CN" altLang="en-US" sz="1800" dirty="0">
              <a:latin typeface="Times New Roman" panose="02020603050405020304" pitchFamily="18" charset="0"/>
              <a:ea typeface="+mn-ea"/>
              <a:cs typeface="Times New Roman" panose="02020603050405020304" pitchFamily="18" charset="0"/>
              <a:sym typeface="+mn-lt"/>
            </a:endParaRPr>
          </a:p>
        </p:txBody>
      </p:sp>
      <p:sp>
        <p:nvSpPr>
          <p:cNvPr id="7" name="灯片编号占位符 6"/>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pPr/>
              <a:t>1</a:t>
            </a:fld>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45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10</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Elasticity and </a:t>
            </a:r>
            <a:r>
              <a:rPr lang="en-US" altLang="zh-CN" sz="3200" dirty="0" err="1">
                <a:latin typeface="Times New Roman" panose="02020603050405020304" pitchFamily="18" charset="0"/>
                <a:cs typeface="Times New Roman" panose="02020603050405020304" pitchFamily="18" charset="0"/>
                <a:sym typeface="+mn-lt"/>
              </a:rPr>
              <a:t>Hyperelasticity</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409315" y="1783630"/>
            <a:ext cx="8581301" cy="3730317"/>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Firstly, two CNN models are developed, one for a linear elastic material and another for a neo-Hookean rubber-like material.</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dataset is composed of many pairs of optimized designs and their corresponding boundary conditions, loads, and volume constraints.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In this study, the proposed framework is illustrated using a single concentrated force while fixed displacements are imposed.</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data generated for each case are split into training (81%), validation (9%), and testing (10%) datasets.</a:t>
            </a:r>
          </a:p>
        </p:txBody>
      </p:sp>
    </p:spTree>
    <p:extLst>
      <p:ext uri="{BB962C8B-B14F-4D97-AF65-F5344CB8AC3E}">
        <p14:creationId xmlns:p14="http://schemas.microsoft.com/office/powerpoint/2010/main" val="314133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11</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9560596"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Dataset  For Linear Elastic Structure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409315" y="1240891"/>
                <a:ext cx="8581301" cy="3767250"/>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Using a 32</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32 finite element mesh to discretize the linear elastic structure.</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position, angle of incidence and the volume fraction are from a uniform random distribution with the following ranges:</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(1)the location of the applied force, the node selected from the set of the nodes at the right-hand side of the design space;</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 the angle of the applied force ranges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𝜃</m:t>
                    </m:r>
                    <m:r>
                      <a:rPr lang="zh-CN" altLang="en-US" sz="2000" i="1" smtClean="0">
                        <a:latin typeface="Cambria Math" panose="02040503050406030204" pitchFamily="18" charset="0"/>
                        <a:cs typeface="Times New Roman" panose="02020603050405020304" pitchFamily="18" charset="0"/>
                      </a:rPr>
                      <m:t>∈[0,2</m:t>
                    </m:r>
                    <m:r>
                      <a:rPr lang="zh-CN" altLang="en-US" sz="2000" b="0" i="1" smtClean="0">
                        <a:latin typeface="Cambria Math" panose="02040503050406030204" pitchFamily="18" charset="0"/>
                        <a:cs typeface="Times New Roman" panose="02020603050405020304" pitchFamily="18" charset="0"/>
                      </a:rPr>
                      <m:t>𝜋</m:t>
                    </m:r>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(3)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0.2,0.8</m:t>
                        </m:r>
                      </m:e>
                    </m:d>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filter radius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𝑟</m:t>
                        </m:r>
                      </m:e>
                      <m:sub>
                        <m:r>
                          <a:rPr lang="en-US" altLang="zh-CN" sz="2000" b="0" i="1" smtClean="0">
                            <a:latin typeface="Cambria Math" panose="02040503050406030204" pitchFamily="18" charset="0"/>
                            <a:cs typeface="Times New Roman" panose="02020603050405020304" pitchFamily="18" charset="0"/>
                          </a:rPr>
                          <m:t>𝑚𝑖𝑛</m:t>
                        </m:r>
                      </m:sub>
                    </m:sSub>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is assigned a constant value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𝑟</m:t>
                        </m:r>
                      </m:e>
                      <m:sub>
                        <m:r>
                          <a:rPr lang="en-US" altLang="zh-CN" sz="2000" i="1">
                            <a:latin typeface="Cambria Math" panose="02040503050406030204" pitchFamily="18" charset="0"/>
                            <a:cs typeface="Times New Roman" panose="02020603050405020304" pitchFamily="18" charset="0"/>
                          </a:rPr>
                          <m:t>𝑚𝑖𝑛</m:t>
                        </m:r>
                      </m:sub>
                    </m:sSub>
                    <m:r>
                      <a:rPr lang="en-US" altLang="zh-CN" sz="2000" b="0" i="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12.5 cm.</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409315" y="1240891"/>
                <a:ext cx="8581301" cy="3767250"/>
              </a:xfrm>
              <a:prstGeom prst="rect">
                <a:avLst/>
              </a:prstGeom>
              <a:blipFill>
                <a:blip r:embed="rId2"/>
                <a:stretch>
                  <a:fillRect l="-639" b="-19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14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12</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Further Steps</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5576976"/>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 For each data point in the dataset, the three parameters are </a:t>
            </a:r>
            <a:r>
              <a:rPr lang="en-US" altLang="zh-CN" sz="2000" b="1" dirty="0">
                <a:latin typeface="Times New Roman" panose="02020603050405020304" pitchFamily="18" charset="0"/>
                <a:cs typeface="Times New Roman" panose="02020603050405020304" pitchFamily="18" charset="0"/>
              </a:rPr>
              <a:t>randomly selected </a:t>
            </a:r>
            <a:r>
              <a:rPr lang="en-US" altLang="zh-CN" sz="2000" dirty="0">
                <a:latin typeface="Times New Roman" panose="02020603050405020304" pitchFamily="18" charset="0"/>
                <a:cs typeface="Times New Roman" panose="02020603050405020304" pitchFamily="18" charset="0"/>
              </a:rPr>
              <a:t>using uniform distribution functions available in the open-source package </a:t>
            </a:r>
            <a:r>
              <a:rPr lang="en-US" altLang="zh-CN" sz="2000" b="1" dirty="0">
                <a:latin typeface="Times New Roman" panose="02020603050405020304" pitchFamily="18" charset="0"/>
                <a:cs typeface="Times New Roman" panose="02020603050405020304" pitchFamily="18" charset="0"/>
              </a:rPr>
              <a:t>Python</a:t>
            </a:r>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Then, these parameters are automatically fed to the </a:t>
            </a:r>
            <a:r>
              <a:rPr lang="en-US" altLang="zh-CN" sz="2000" b="1" dirty="0">
                <a:latin typeface="Times New Roman" panose="02020603050405020304" pitchFamily="18" charset="0"/>
                <a:cs typeface="Times New Roman" panose="02020603050405020304" pitchFamily="18" charset="0"/>
              </a:rPr>
              <a:t>ABAQUS</a:t>
            </a:r>
            <a:r>
              <a:rPr lang="en-US" altLang="zh-CN" sz="2000" dirty="0">
                <a:latin typeface="Times New Roman" panose="02020603050405020304" pitchFamily="18" charset="0"/>
                <a:cs typeface="Times New Roman" panose="02020603050405020304" pitchFamily="18" charset="0"/>
              </a:rPr>
              <a:t> environment to generate the mesh, assign the boundary conditions and loads, define material properties, create the optimization problem with desired optimization parameters.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Afterward, the optimized designs are saved to a text file, including all required information (input and output).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A total of </a:t>
            </a:r>
            <a:r>
              <a:rPr lang="en-US" altLang="zh-CN" sz="2000" b="1" dirty="0">
                <a:latin typeface="Times New Roman" panose="02020603050405020304" pitchFamily="18" charset="0"/>
                <a:cs typeface="Times New Roman" panose="02020603050405020304" pitchFamily="18" charset="0"/>
              </a:rPr>
              <a:t>15,000</a:t>
            </a:r>
            <a:r>
              <a:rPr lang="en-US" altLang="zh-CN" sz="2000" dirty="0">
                <a:latin typeface="Times New Roman" panose="02020603050405020304" pitchFamily="18" charset="0"/>
                <a:cs typeface="Times New Roman" panose="02020603050405020304" pitchFamily="18" charset="0"/>
              </a:rPr>
              <a:t> data pairs were generated using the </a:t>
            </a:r>
            <a:r>
              <a:rPr lang="en-US" altLang="zh-CN" sz="2000" dirty="0" err="1">
                <a:latin typeface="Times New Roman" panose="02020603050405020304" pitchFamily="18" charset="0"/>
                <a:cs typeface="Times New Roman" panose="02020603050405020304" pitchFamily="18" charset="0"/>
              </a:rPr>
              <a:t>iForge</a:t>
            </a:r>
            <a:r>
              <a:rPr lang="en-US" altLang="zh-CN" sz="2000" dirty="0">
                <a:latin typeface="Times New Roman" panose="02020603050405020304" pitchFamily="18" charset="0"/>
                <a:cs typeface="Times New Roman" panose="02020603050405020304" pitchFamily="18" charset="0"/>
              </a:rPr>
              <a:t> HPC cluster hosted at the National Center for Supercomputing Applications (NCSA).</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 The convergence condition for settling the size of the generated dataset is to achieve a dice similarity coefficient (DSC) higher than </a:t>
            </a:r>
            <a:r>
              <a:rPr lang="en-US" altLang="zh-CN" sz="2000" b="1" dirty="0">
                <a:latin typeface="Times New Roman" panose="02020603050405020304" pitchFamily="18" charset="0"/>
                <a:cs typeface="Times New Roman" panose="02020603050405020304" pitchFamily="18" charset="0"/>
              </a:rPr>
              <a:t>0.95</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47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13</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12C08E2-0F9B-4EB7-9306-37E567BF5E80}"/>
              </a:ext>
            </a:extLst>
          </p:cNvPr>
          <p:cNvPicPr>
            <a:picLocks noChangeAspect="1"/>
          </p:cNvPicPr>
          <p:nvPr/>
        </p:nvPicPr>
        <p:blipFill>
          <a:blip r:embed="rId2"/>
          <a:stretch>
            <a:fillRect/>
          </a:stretch>
        </p:blipFill>
        <p:spPr>
          <a:xfrm>
            <a:off x="176981" y="901542"/>
            <a:ext cx="6005751" cy="5653240"/>
          </a:xfrm>
          <a:prstGeom prst="rect">
            <a:avLst/>
          </a:prstGeom>
        </p:spPr>
      </p:pic>
      <p:sp>
        <p:nvSpPr>
          <p:cNvPr id="6" name="文本框 5">
            <a:extLst>
              <a:ext uri="{FF2B5EF4-FFF2-40B4-BE49-F238E27FC236}">
                <a16:creationId xmlns:a16="http://schemas.microsoft.com/office/drawing/2014/main" id="{7E878FD1-07AF-4DB0-851D-01E2D04817DD}"/>
              </a:ext>
            </a:extLst>
          </p:cNvPr>
          <p:cNvSpPr txBox="1"/>
          <p:nvPr/>
        </p:nvSpPr>
        <p:spPr>
          <a:xfrm>
            <a:off x="6668182" y="5323352"/>
            <a:ext cx="2226133"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Demonstration of the different channels.</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76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14</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5224828"/>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the input of each data point can be viewed as five channels:</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𝑥</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𝑦</m:t>
                        </m:r>
                      </m:sub>
                    </m:sSub>
                  </m:oMath>
                </a14:m>
                <a:r>
                  <a:rPr lang="en-US" altLang="zh-CN" sz="2000" dirty="0">
                    <a:latin typeface="Times New Roman" panose="02020603050405020304" pitchFamily="18" charset="0"/>
                    <a:cs typeface="Times New Roman" panose="02020603050405020304" pitchFamily="18" charset="0"/>
                  </a:rPr>
                  <a:t> matrices have zero components everywhere except at the nodes at the left-hand side, where fixed boundary conditions are imposed, a value of 1 is assigned.</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𝑥</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𝑐𝑜𝑠</m:t>
                    </m:r>
                    <m:r>
                      <a:rPr lang="zh-CN" altLang="en-US" sz="2000" b="0" i="1" smtClean="0">
                        <a:latin typeface="Cambria Math" panose="02040503050406030204" pitchFamily="18" charset="0"/>
                        <a:cs typeface="Times New Roman" panose="02020603050405020304" pitchFamily="18" charset="0"/>
                      </a:rPr>
                      <m:t>𝜃</m:t>
                    </m:r>
                    <m:r>
                      <a:rPr lang="en-US" altLang="zh-CN" sz="2000" b="0" i="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𝑦</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𝑠𝑖𝑛</m:t>
                    </m:r>
                    <m:r>
                      <a:rPr lang="zh-CN" altLang="en-US" sz="2000" b="0" i="1" smtClean="0">
                        <a:latin typeface="Cambria Math" panose="02040503050406030204" pitchFamily="18" charset="0"/>
                        <a:cs typeface="Times New Roman" panose="02020603050405020304" pitchFamily="18" charset="0"/>
                      </a:rPr>
                      <m:t>𝜃</m:t>
                    </m:r>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matrices have zero values everywhere except at the node having the load P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uniform value </a:t>
                </a:r>
                <a:r>
                  <a:rPr lang="en-US" altLang="zh-CN" sz="2000" dirty="0">
                    <a:latin typeface="Times New Roman" panose="02020603050405020304" pitchFamily="18" charset="0"/>
                    <a:cs typeface="Times New Roman" panose="02020603050405020304" pitchFamily="18" charset="0"/>
                  </a:rPr>
                  <a:t>of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oMath>
                </a14:m>
                <a:r>
                  <a:rPr lang="en-US" altLang="zh-CN" sz="2000" dirty="0">
                    <a:latin typeface="Times New Roman" panose="02020603050405020304" pitchFamily="18" charset="0"/>
                    <a:cs typeface="Times New Roman" panose="02020603050405020304" pitchFamily="18" charset="0"/>
                  </a:rPr>
                  <a:t> with a dimension of 32</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32.</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On the other hand, the output of each data is composed of one channel, where the values of the different pixels (elements) are the densities obtained from the optimization framework.</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08739" y="869231"/>
                <a:ext cx="8811377" cy="5224828"/>
              </a:xfrm>
              <a:prstGeom prst="rect">
                <a:avLst/>
              </a:prstGeom>
              <a:blipFill>
                <a:blip r:embed="rId2"/>
                <a:stretch>
                  <a:fillRect l="-622" r="-1176" b="-11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C6D383E-4448-49E4-B800-7DA908A3E2D7}"/>
              </a:ext>
            </a:extLst>
          </p:cNvPr>
          <p:cNvPicPr>
            <a:picLocks noChangeAspect="1"/>
          </p:cNvPicPr>
          <p:nvPr/>
        </p:nvPicPr>
        <p:blipFill>
          <a:blip r:embed="rId3"/>
          <a:stretch>
            <a:fillRect/>
          </a:stretch>
        </p:blipFill>
        <p:spPr>
          <a:xfrm>
            <a:off x="208739" y="2924768"/>
            <a:ext cx="8726522" cy="3300437"/>
          </a:xfrm>
          <a:prstGeom prst="rect">
            <a:avLst/>
          </a:prstGeom>
        </p:spPr>
      </p:pic>
    </p:spTree>
    <p:extLst>
      <p:ext uri="{BB962C8B-B14F-4D97-AF65-F5344CB8AC3E}">
        <p14:creationId xmlns:p14="http://schemas.microsoft.com/office/powerpoint/2010/main" val="55511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15</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3803542"/>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the input of each data point can be viewed as five channels:</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𝑥</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𝑐𝑜𝑠</m:t>
                    </m:r>
                    <m:r>
                      <a:rPr lang="zh-CN" altLang="en-US" sz="2000" b="0" i="1" smtClean="0">
                        <a:latin typeface="Cambria Math" panose="02040503050406030204" pitchFamily="18" charset="0"/>
                        <a:cs typeface="Times New Roman" panose="02020603050405020304" pitchFamily="18" charset="0"/>
                      </a:rPr>
                      <m:t>𝜃</m:t>
                    </m:r>
                    <m:r>
                      <a:rPr lang="en-US" altLang="zh-CN" sz="2000" b="0" i="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𝑦</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𝑠𝑖𝑛</m:t>
                    </m:r>
                    <m:r>
                      <a:rPr lang="zh-CN" altLang="en-US" sz="2000" b="0" i="1" smtClean="0">
                        <a:latin typeface="Cambria Math" panose="02040503050406030204" pitchFamily="18" charset="0"/>
                        <a:cs typeface="Times New Roman" panose="02020603050405020304" pitchFamily="18" charset="0"/>
                      </a:rPr>
                      <m:t>𝜃</m:t>
                    </m:r>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matrices have zero values everywhere except at the node having the load P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uniform value </a:t>
                </a:r>
                <a:r>
                  <a:rPr lang="en-US" altLang="zh-CN" sz="2000" dirty="0">
                    <a:latin typeface="Times New Roman" panose="02020603050405020304" pitchFamily="18" charset="0"/>
                    <a:cs typeface="Times New Roman" panose="02020603050405020304" pitchFamily="18" charset="0"/>
                  </a:rPr>
                  <a:t>of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oMath>
                </a14:m>
                <a:r>
                  <a:rPr lang="en-US" altLang="zh-CN" sz="2000" dirty="0">
                    <a:latin typeface="Times New Roman" panose="02020603050405020304" pitchFamily="18" charset="0"/>
                    <a:cs typeface="Times New Roman" panose="02020603050405020304" pitchFamily="18" charset="0"/>
                  </a:rPr>
                  <a:t> with a dimension of 32</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32.</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On the other hand, the output of each data is composed of one channel, where the values of the different pixels (elements) are the densities obtained from the optimization framework.</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08739" y="869231"/>
                <a:ext cx="8811377" cy="3803542"/>
              </a:xfrm>
              <a:prstGeom prst="rect">
                <a:avLst/>
              </a:prstGeom>
              <a:blipFill>
                <a:blip r:embed="rId2"/>
                <a:stretch>
                  <a:fillRect l="-622" r="-1176" b="-1923"/>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E6F17D1-254D-48CA-8380-CF3ABEF118CF}"/>
              </a:ext>
            </a:extLst>
          </p:cNvPr>
          <p:cNvPicPr>
            <a:picLocks noChangeAspect="1"/>
          </p:cNvPicPr>
          <p:nvPr/>
        </p:nvPicPr>
        <p:blipFill>
          <a:blip r:embed="rId3"/>
          <a:stretch>
            <a:fillRect/>
          </a:stretch>
        </p:blipFill>
        <p:spPr>
          <a:xfrm>
            <a:off x="0" y="2484107"/>
            <a:ext cx="9055368" cy="3504662"/>
          </a:xfrm>
          <a:prstGeom prst="rect">
            <a:avLst/>
          </a:prstGeom>
        </p:spPr>
      </p:pic>
    </p:spTree>
    <p:extLst>
      <p:ext uri="{BB962C8B-B14F-4D97-AF65-F5344CB8AC3E}">
        <p14:creationId xmlns:p14="http://schemas.microsoft.com/office/powerpoint/2010/main" val="380752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16</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1458926"/>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the input of each data point can be viewed as five channels:</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a:t>
                </a:r>
                <a:r>
                  <a:rPr lang="en-US" altLang="zh-CN" sz="2000" b="1" dirty="0">
                    <a:latin typeface="Times New Roman" panose="02020603050405020304" pitchFamily="18" charset="0"/>
                    <a:cs typeface="Times New Roman" panose="02020603050405020304" pitchFamily="18" charset="0"/>
                  </a:rPr>
                  <a:t>uniform value </a:t>
                </a:r>
                <a:r>
                  <a:rPr lang="en-US" altLang="zh-CN" sz="2000" dirty="0">
                    <a:latin typeface="Times New Roman" panose="02020603050405020304" pitchFamily="18" charset="0"/>
                    <a:cs typeface="Times New Roman" panose="02020603050405020304" pitchFamily="18" charset="0"/>
                  </a:rPr>
                  <a:t>of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oMath>
                </a14:m>
                <a:r>
                  <a:rPr lang="en-US" altLang="zh-CN" sz="2000" dirty="0">
                    <a:latin typeface="Times New Roman" panose="02020603050405020304" pitchFamily="18" charset="0"/>
                    <a:cs typeface="Times New Roman" panose="02020603050405020304" pitchFamily="18" charset="0"/>
                  </a:rPr>
                  <a:t> with a dimension of 32</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32.</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08739" y="869231"/>
                <a:ext cx="8811377" cy="1458926"/>
              </a:xfrm>
              <a:prstGeom prst="rect">
                <a:avLst/>
              </a:prstGeom>
              <a:blipFill>
                <a:blip r:embed="rId2"/>
                <a:stretch>
                  <a:fillRect l="-622" b="-669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C880E3A-2AC4-4A1B-9192-1DC3E2905D0C}"/>
              </a:ext>
            </a:extLst>
          </p:cNvPr>
          <p:cNvPicPr>
            <a:picLocks noChangeAspect="1"/>
          </p:cNvPicPr>
          <p:nvPr/>
        </p:nvPicPr>
        <p:blipFill>
          <a:blip r:embed="rId3"/>
          <a:stretch>
            <a:fillRect/>
          </a:stretch>
        </p:blipFill>
        <p:spPr>
          <a:xfrm>
            <a:off x="2573915" y="2616894"/>
            <a:ext cx="4562508" cy="3371875"/>
          </a:xfrm>
          <a:prstGeom prst="rect">
            <a:avLst/>
          </a:prstGeom>
        </p:spPr>
      </p:pic>
    </p:spTree>
    <p:extLst>
      <p:ext uri="{BB962C8B-B14F-4D97-AF65-F5344CB8AC3E}">
        <p14:creationId xmlns:p14="http://schemas.microsoft.com/office/powerpoint/2010/main" val="251394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17</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5224828"/>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the input of each data point can be viewed as five channels:</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𝑥</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𝑦</m:t>
                        </m:r>
                      </m:sub>
                    </m:sSub>
                  </m:oMath>
                </a14:m>
                <a:r>
                  <a:rPr lang="en-US" altLang="zh-CN" sz="2000" dirty="0">
                    <a:latin typeface="Times New Roman" panose="02020603050405020304" pitchFamily="18" charset="0"/>
                    <a:cs typeface="Times New Roman" panose="02020603050405020304" pitchFamily="18" charset="0"/>
                  </a:rPr>
                  <a:t> matrices have zero components everywhere except at the nodes at the left-hand side, where fixed boundary conditions are imposed, a value of 1 is assigned.</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𝑥</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𝑐𝑜𝑠</m:t>
                    </m:r>
                    <m:r>
                      <a:rPr lang="zh-CN" altLang="en-US" sz="2000" b="0" i="1" smtClean="0">
                        <a:latin typeface="Cambria Math" panose="02040503050406030204" pitchFamily="18" charset="0"/>
                        <a:cs typeface="Times New Roman" panose="02020603050405020304" pitchFamily="18" charset="0"/>
                      </a:rPr>
                      <m:t>𝜃</m:t>
                    </m:r>
                    <m:r>
                      <a:rPr lang="en-US" altLang="zh-CN" sz="2000" b="0" i="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𝑦</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𝑠𝑖𝑛</m:t>
                    </m:r>
                    <m:r>
                      <a:rPr lang="zh-CN" altLang="en-US" sz="2000" b="0" i="1" smtClean="0">
                        <a:latin typeface="Cambria Math" panose="02040503050406030204" pitchFamily="18" charset="0"/>
                        <a:cs typeface="Times New Roman" panose="02020603050405020304" pitchFamily="18" charset="0"/>
                      </a:rPr>
                      <m:t>𝜃</m:t>
                    </m:r>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matrices have zero values everywhere except at the node having the load P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uniform value </a:t>
                </a:r>
                <a:r>
                  <a:rPr lang="en-US" altLang="zh-CN" sz="2000" dirty="0">
                    <a:latin typeface="Times New Roman" panose="02020603050405020304" pitchFamily="18" charset="0"/>
                    <a:cs typeface="Times New Roman" panose="02020603050405020304" pitchFamily="18" charset="0"/>
                  </a:rPr>
                  <a:t>of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oMath>
                </a14:m>
                <a:r>
                  <a:rPr lang="en-US" altLang="zh-CN" sz="2000" dirty="0">
                    <a:latin typeface="Times New Roman" panose="02020603050405020304" pitchFamily="18" charset="0"/>
                    <a:cs typeface="Times New Roman" panose="02020603050405020304" pitchFamily="18" charset="0"/>
                  </a:rPr>
                  <a:t> with a dimension of 32</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32.</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On the other hand, the output of each data is composed of one channel, where the values of the different pixels (elements) are the densities obtained from the optimization framework.</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08739" y="869231"/>
                <a:ext cx="8811377" cy="5224828"/>
              </a:xfrm>
              <a:prstGeom prst="rect">
                <a:avLst/>
              </a:prstGeom>
              <a:blipFill>
                <a:blip r:embed="rId2"/>
                <a:stretch>
                  <a:fillRect l="-622" r="-1176" b="-1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71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18</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9560596"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Dataset  For  Neo-Hookean Model</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409315" y="1240891"/>
                <a:ext cx="8581301" cy="3804183"/>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Using a 50</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50 element mesh to discretize the  neo-Hookean model.</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 Four parameters have been varied using a uniform distribution:</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(1) the location of the applied force, which node at the right-hand side of the design space has the load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 the magnitude of the load applied P</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  </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𝑚𝑎𝑥</m:t>
                        </m:r>
                      </m:sub>
                    </m:sSub>
                    <m:r>
                      <a:rPr lang="en-US" altLang="zh-CN" sz="2000" b="0" i="1" smtClean="0">
                        <a:latin typeface="Cambria Math" panose="02040503050406030204" pitchFamily="18" charset="0"/>
                        <a:cs typeface="Times New Roman" panose="02020603050405020304" pitchFamily="18" charset="0"/>
                      </a:rPr>
                      <m:t>=150000 </m:t>
                    </m:r>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(3) the angle of the applied force</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zh-CN" altLang="en-US" sz="2000" b="0" i="1" smtClean="0">
                        <a:latin typeface="Cambria Math" panose="02040503050406030204" pitchFamily="18" charset="0"/>
                        <a:cs typeface="Times New Roman" panose="02020603050405020304" pitchFamily="18" charset="0"/>
                      </a:rPr>
                      <m:t>𝜃</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0,2</m:t>
                        </m:r>
                        <m:r>
                          <a:rPr lang="zh-CN" altLang="en-US" sz="2000" b="0" i="1" smtClean="0">
                            <a:latin typeface="Cambria Math" panose="02040503050406030204" pitchFamily="18" charset="0"/>
                            <a:ea typeface="Cambria Math" panose="02040503050406030204" pitchFamily="18" charset="0"/>
                            <a:cs typeface="Times New Roman" panose="02020603050405020304" pitchFamily="18" charset="0"/>
                          </a:rPr>
                          <m:t>𝜋</m:t>
                        </m:r>
                      </m:e>
                    </m:d>
                  </m:oMath>
                </a14:m>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(4) the volume constraint</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0.2,0.8</m:t>
                        </m:r>
                      </m:e>
                    </m:d>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filter radius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𝑟</m:t>
                        </m:r>
                      </m:e>
                      <m:sub>
                        <m:r>
                          <a:rPr lang="en-US" altLang="zh-CN" sz="2000" b="0" i="1" smtClean="0">
                            <a:latin typeface="Cambria Math" panose="02040503050406030204" pitchFamily="18" charset="0"/>
                            <a:cs typeface="Times New Roman" panose="02020603050405020304" pitchFamily="18" charset="0"/>
                          </a:rPr>
                          <m:t>𝑚𝑖𝑛</m:t>
                        </m:r>
                      </m:sub>
                    </m:sSub>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is assigned a constant value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𝑟</m:t>
                        </m:r>
                      </m:e>
                      <m:sub>
                        <m:r>
                          <a:rPr lang="en-US" altLang="zh-CN" sz="2000" i="1">
                            <a:latin typeface="Cambria Math" panose="02040503050406030204" pitchFamily="18" charset="0"/>
                            <a:cs typeface="Times New Roman" panose="02020603050405020304" pitchFamily="18" charset="0"/>
                          </a:rPr>
                          <m:t>𝑚𝑖𝑛</m:t>
                        </m:r>
                      </m:sub>
                    </m:sSub>
                    <m:r>
                      <a:rPr lang="en-US" altLang="zh-CN" sz="2000" b="0" i="0" smtClean="0">
                        <a:latin typeface="Cambria Math" panose="02040503050406030204" pitchFamily="18" charset="0"/>
                        <a:cs typeface="Times New Roman" panose="02020603050405020304" pitchFamily="18" charset="0"/>
                      </a:rPr>
                      <m:t>=8</m:t>
                    </m:r>
                  </m:oMath>
                </a14:m>
                <a:r>
                  <a:rPr lang="en-US" altLang="zh-CN" sz="2000" dirty="0">
                    <a:latin typeface="Times New Roman" panose="02020603050405020304" pitchFamily="18" charset="0"/>
                    <a:cs typeface="Times New Roman" panose="02020603050405020304" pitchFamily="18" charset="0"/>
                  </a:rPr>
                  <a:t> cm.</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409315" y="1240891"/>
                <a:ext cx="8581301" cy="3804183"/>
              </a:xfrm>
              <a:prstGeom prst="rect">
                <a:avLst/>
              </a:prstGeom>
              <a:blipFill>
                <a:blip r:embed="rId2"/>
                <a:stretch>
                  <a:fillRect l="-639" b="-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645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19</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Further Steps</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50031" y="2757024"/>
            <a:ext cx="8811377" cy="1883657"/>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b="1" dirty="0">
                <a:latin typeface="Times New Roman" panose="02020603050405020304" pitchFamily="18" charset="0"/>
                <a:cs typeface="Times New Roman" panose="02020603050405020304" pitchFamily="18" charset="0"/>
              </a:rPr>
              <a:t>Eighteen thousand </a:t>
            </a:r>
            <a:r>
              <a:rPr lang="en-US" altLang="zh-CN" sz="2000" dirty="0">
                <a:latin typeface="Times New Roman" panose="02020603050405020304" pitchFamily="18" charset="0"/>
                <a:cs typeface="Times New Roman" panose="02020603050405020304" pitchFamily="18" charset="0"/>
              </a:rPr>
              <a:t>data points had been generated to train and test the developed CNN model.</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 The convergence condition for determining the size of the dataset is to achieve a dice similarity coefficient (DSC) higher than </a:t>
            </a:r>
            <a:r>
              <a:rPr lang="en-US" altLang="zh-CN" sz="2000" b="1" dirty="0">
                <a:latin typeface="Times New Roman" panose="02020603050405020304" pitchFamily="18" charset="0"/>
                <a:cs typeface="Times New Roman" panose="02020603050405020304" pitchFamily="18" charset="0"/>
              </a:rPr>
              <a:t>0.95</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093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Contents</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19" name="组合 18"/>
          <p:cNvGrpSpPr/>
          <p:nvPr/>
        </p:nvGrpSpPr>
        <p:grpSpPr>
          <a:xfrm>
            <a:off x="656012" y="1260000"/>
            <a:ext cx="2005582" cy="461665"/>
            <a:chOff x="500564" y="1851259"/>
            <a:chExt cx="2005582" cy="461665"/>
          </a:xfrm>
        </p:grpSpPr>
        <p:sp>
          <p:nvSpPr>
            <p:cNvPr id="8" name="文本框 7"/>
            <p:cNvSpPr txBox="1"/>
            <p:nvPr/>
          </p:nvSpPr>
          <p:spPr>
            <a:xfrm>
              <a:off x="817863" y="1851259"/>
              <a:ext cx="1688283"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Background</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500564" y="1954220"/>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1</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0" name="组合 19"/>
          <p:cNvGrpSpPr/>
          <p:nvPr/>
        </p:nvGrpSpPr>
        <p:grpSpPr>
          <a:xfrm>
            <a:off x="656012" y="2160000"/>
            <a:ext cx="1867723" cy="461665"/>
            <a:chOff x="500564" y="2430820"/>
            <a:chExt cx="1867723" cy="461665"/>
          </a:xfrm>
        </p:grpSpPr>
        <p:sp>
          <p:nvSpPr>
            <p:cNvPr id="9" name="文本框 8"/>
            <p:cNvSpPr txBox="1"/>
            <p:nvPr/>
          </p:nvSpPr>
          <p:spPr>
            <a:xfrm>
              <a:off x="817863" y="2430820"/>
              <a:ext cx="1550424"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Motivation</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2</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a:off x="656012" y="3960000"/>
            <a:ext cx="3138905" cy="461665"/>
            <a:chOff x="500564" y="4538835"/>
            <a:chExt cx="3138905" cy="461665"/>
          </a:xfrm>
        </p:grpSpPr>
        <p:sp>
          <p:nvSpPr>
            <p:cNvPr id="11" name="文本框 10"/>
            <p:cNvSpPr txBox="1"/>
            <p:nvPr/>
          </p:nvSpPr>
          <p:spPr>
            <a:xfrm>
              <a:off x="817863" y="4538835"/>
              <a:ext cx="2821606"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Experimental Results</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500564" y="4611018"/>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4</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4" name="组合 23"/>
          <p:cNvGrpSpPr/>
          <p:nvPr/>
        </p:nvGrpSpPr>
        <p:grpSpPr>
          <a:xfrm>
            <a:off x="656011" y="4860000"/>
            <a:ext cx="1902990" cy="461665"/>
            <a:chOff x="500563" y="5118394"/>
            <a:chExt cx="1902990" cy="461665"/>
          </a:xfrm>
        </p:grpSpPr>
        <p:sp>
          <p:nvSpPr>
            <p:cNvPr id="12" name="文本框 11"/>
            <p:cNvSpPr txBox="1"/>
            <p:nvPr/>
          </p:nvSpPr>
          <p:spPr>
            <a:xfrm>
              <a:off x="817863" y="5118394"/>
              <a:ext cx="1585690"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Conclusion</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8" name="矩形 17"/>
            <p:cNvSpPr/>
            <p:nvPr/>
          </p:nvSpPr>
          <p:spPr>
            <a:xfrm>
              <a:off x="500563" y="5221355"/>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5</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5" name="组合 24">
            <a:extLst>
              <a:ext uri="{FF2B5EF4-FFF2-40B4-BE49-F238E27FC236}">
                <a16:creationId xmlns:a16="http://schemas.microsoft.com/office/drawing/2014/main" id="{C592FF3F-342F-43C5-92B7-6D6556BAD7AA}"/>
              </a:ext>
            </a:extLst>
          </p:cNvPr>
          <p:cNvGrpSpPr/>
          <p:nvPr/>
        </p:nvGrpSpPr>
        <p:grpSpPr>
          <a:xfrm>
            <a:off x="655200" y="3060000"/>
            <a:ext cx="2682049" cy="461665"/>
            <a:chOff x="500564" y="2430820"/>
            <a:chExt cx="2682049" cy="461665"/>
          </a:xfrm>
        </p:grpSpPr>
        <p:sp>
          <p:nvSpPr>
            <p:cNvPr id="26" name="文本框 25">
              <a:extLst>
                <a:ext uri="{FF2B5EF4-FFF2-40B4-BE49-F238E27FC236}">
                  <a16:creationId xmlns:a16="http://schemas.microsoft.com/office/drawing/2014/main" id="{1901FF12-6756-43B3-B96E-46471C0C840F}"/>
                </a:ext>
              </a:extLst>
            </p:cNvPr>
            <p:cNvSpPr txBox="1"/>
            <p:nvPr/>
          </p:nvSpPr>
          <p:spPr>
            <a:xfrm>
              <a:off x="817863" y="2430820"/>
              <a:ext cx="2364750"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Proposed Method</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27" name="矩形 26">
              <a:extLst>
                <a:ext uri="{FF2B5EF4-FFF2-40B4-BE49-F238E27FC236}">
                  <a16:creationId xmlns:a16="http://schemas.microsoft.com/office/drawing/2014/main" id="{EA277E58-386A-4EF2-8A7D-E3DDE68E6CE1}"/>
                </a:ext>
              </a:extLst>
            </p:cNvPr>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3</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111531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20</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4999446"/>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the input of each data point can be viewed as five channels:</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𝑥</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𝑦</m:t>
                        </m:r>
                      </m:sub>
                    </m:sSub>
                  </m:oMath>
                </a14:m>
                <a:r>
                  <a:rPr lang="en-US" altLang="zh-CN" sz="2000" dirty="0">
                    <a:latin typeface="Times New Roman" panose="02020603050405020304" pitchFamily="18" charset="0"/>
                    <a:cs typeface="Times New Roman" panose="02020603050405020304" pitchFamily="18" charset="0"/>
                  </a:rPr>
                  <a:t> matrices are initialized with zero value, and then values of 1 are assigned at the nodes at the left-hand side, where fixed boundary conditions are imposed.</a:t>
                </a:r>
                <a:endParaRPr lang="en-US" altLang="zh-CN" sz="2000" i="1" dirty="0">
                  <a:latin typeface="Cambria Math" panose="02040503050406030204" pitchFamily="18" charset="0"/>
                  <a:cs typeface="Times New Roman" panose="02020603050405020304" pitchFamily="18" charset="0"/>
                </a:endParaRP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𝑥</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𝑐𝑜𝑠</m:t>
                        </m:r>
                        <m:r>
                          <a:rPr lang="zh-CN" altLang="en-US" sz="2000" i="1">
                            <a:latin typeface="Cambria Math" panose="02040503050406030204" pitchFamily="18" charset="0"/>
                            <a:cs typeface="Times New Roman" panose="02020603050405020304" pitchFamily="18" charset="0"/>
                          </a:rPr>
                          <m:t>𝜃</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𝑃</m:t>
                            </m:r>
                          </m:e>
                          <m:sub>
                            <m:r>
                              <a:rPr lang="en-US" altLang="zh-CN" sz="2000" i="1">
                                <a:latin typeface="Cambria Math" panose="02040503050406030204" pitchFamily="18" charset="0"/>
                                <a:cs typeface="Times New Roman" panose="02020603050405020304" pitchFamily="18" charset="0"/>
                              </a:rPr>
                              <m:t>𝑚𝑎𝑥</m:t>
                            </m:r>
                          </m:sub>
                        </m:sSub>
                      </m:den>
                    </m:f>
                    <m:r>
                      <a:rPr lang="en-US" altLang="zh-CN" sz="2000" b="0" i="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𝑦</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𝑠𝑖𝑛</m:t>
                        </m:r>
                        <m:r>
                          <a:rPr lang="zh-CN" altLang="en-US" sz="2000" i="1">
                            <a:latin typeface="Cambria Math" panose="02040503050406030204" pitchFamily="18" charset="0"/>
                            <a:cs typeface="Times New Roman" panose="02020603050405020304" pitchFamily="18" charset="0"/>
                          </a:rPr>
                          <m:t>𝜃</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𝑃</m:t>
                            </m:r>
                          </m:e>
                          <m:sub>
                            <m:r>
                              <a:rPr lang="en-US" altLang="zh-CN" sz="2000" i="1">
                                <a:latin typeface="Cambria Math" panose="02040503050406030204" pitchFamily="18" charset="0"/>
                                <a:cs typeface="Times New Roman" panose="02020603050405020304" pitchFamily="18" charset="0"/>
                              </a:rPr>
                              <m:t>𝑚𝑎𝑥</m:t>
                            </m:r>
                          </m:sub>
                        </m:sSub>
                      </m:den>
                    </m:f>
                  </m:oMath>
                </a14:m>
                <a:r>
                  <a:rPr lang="en-US" altLang="zh-CN" sz="2000" dirty="0">
                    <a:latin typeface="Times New Roman" panose="02020603050405020304" pitchFamily="18" charset="0"/>
                    <a:cs typeface="Times New Roman" panose="02020603050405020304" pitchFamily="18" charset="0"/>
                  </a:rPr>
                  <a:t> matrices are initialized with zero values, and then nonzero values are assigned at the node having the load P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uniform value </a:t>
                </a:r>
                <a:r>
                  <a:rPr lang="en-US" altLang="zh-CN" sz="2000" dirty="0">
                    <a:latin typeface="Times New Roman" panose="02020603050405020304" pitchFamily="18" charset="0"/>
                    <a:cs typeface="Times New Roman" panose="02020603050405020304" pitchFamily="18" charset="0"/>
                  </a:rPr>
                  <a:t>of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oMath>
                </a14:m>
                <a:r>
                  <a:rPr lang="en-US" altLang="zh-CN" sz="2000" dirty="0">
                    <a:latin typeface="Times New Roman" panose="02020603050405020304" pitchFamily="18" charset="0"/>
                    <a:cs typeface="Times New Roman" panose="02020603050405020304" pitchFamily="18" charset="0"/>
                  </a:rPr>
                  <a:t> with a dimension of 50</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50</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output of each data is composed of one channel, where the pixels have values equal to the densities obtained from the optimization framework.</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08739" y="869231"/>
                <a:ext cx="8811377" cy="4999446"/>
              </a:xfrm>
              <a:prstGeom prst="rect">
                <a:avLst/>
              </a:prstGeom>
              <a:blipFill>
                <a:blip r:embed="rId2"/>
                <a:stretch>
                  <a:fillRect l="-622" b="-12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219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21</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9560596"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Dataset  For  Stress-based Model</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409315" y="1240891"/>
                <a:ext cx="8581301" cy="4690579"/>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considered design space has a dimension of 1M </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1M, where the design space has been discretized into 50</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50 elements. </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Five parameters have been varied using a uniform distribution:</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(1) the location of the applied force, which node at the right-hand side of the design space has the load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(2) the magnitude of the load applied P</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[0,  </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𝑚𝑎𝑥</m:t>
                        </m:r>
                      </m:sub>
                    </m:sSub>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𝑀</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(3) the angle of the applied force</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r>
                      <a:rPr lang="zh-CN" altLang="en-US" sz="2000" b="0" i="1" smtClean="0">
                        <a:latin typeface="Cambria Math" panose="02040503050406030204" pitchFamily="18" charset="0"/>
                        <a:cs typeface="Times New Roman" panose="02020603050405020304" pitchFamily="18" charset="0"/>
                      </a:rPr>
                      <m:t>𝜃</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0,2</m:t>
                        </m:r>
                        <m:r>
                          <a:rPr lang="zh-CN" altLang="en-US" sz="2000" b="0" i="1" smtClean="0">
                            <a:latin typeface="Cambria Math" panose="02040503050406030204" pitchFamily="18" charset="0"/>
                            <a:ea typeface="Cambria Math" panose="02040503050406030204" pitchFamily="18" charset="0"/>
                            <a:cs typeface="Times New Roman" panose="02020603050405020304" pitchFamily="18" charset="0"/>
                          </a:rPr>
                          <m:t>𝜋</m:t>
                        </m:r>
                      </m:e>
                    </m:d>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(4) the volume constraint</a:t>
                </a:r>
                <a14:m>
                  <m:oMath xmlns:m="http://schemas.openxmlformats.org/officeDocument/2006/math">
                    <m:r>
                      <a:rPr lang="en-US" altLang="zh-CN" sz="2000" b="0" i="0" smtClean="0">
                        <a:latin typeface="Cambria Math" panose="02040503050406030204" pitchFamily="18" charset="0"/>
                        <a:cs typeface="Times New Roman" panose="02020603050405020304" pitchFamily="18" charset="0"/>
                      </a:rPr>
                      <m:t> </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0.2,0.8</m:t>
                        </m:r>
                      </m:e>
                    </m:d>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(5) the filter radius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𝑟</m:t>
                        </m:r>
                      </m:e>
                      <m:sub>
                        <m:r>
                          <a:rPr lang="en-US" altLang="zh-CN" sz="2000" b="0" i="1" smtClean="0">
                            <a:latin typeface="Cambria Math" panose="02040503050406030204" pitchFamily="18" charset="0"/>
                            <a:cs typeface="Times New Roman" panose="02020603050405020304" pitchFamily="18" charset="0"/>
                          </a:rPr>
                          <m:t>𝑚𝑖𝑛</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∈[3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𝑐𝑚</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10 </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𝑐𝑚</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is assigned a constant value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𝑟</m:t>
                        </m:r>
                      </m:e>
                      <m:sub>
                        <m:r>
                          <a:rPr lang="en-US" altLang="zh-CN" sz="2000" i="1">
                            <a:latin typeface="Cambria Math" panose="02040503050406030204" pitchFamily="18" charset="0"/>
                            <a:cs typeface="Times New Roman" panose="02020603050405020304" pitchFamily="18" charset="0"/>
                          </a:rPr>
                          <m:t>𝑚𝑖𝑛</m:t>
                        </m:r>
                      </m:sub>
                    </m:sSub>
                    <m:r>
                      <a:rPr lang="en-US" altLang="zh-CN" sz="2000" b="0" i="0" smtClean="0">
                        <a:latin typeface="Cambria Math" panose="02040503050406030204" pitchFamily="18" charset="0"/>
                        <a:cs typeface="Times New Roman" panose="02020603050405020304" pitchFamily="18" charset="0"/>
                      </a:rPr>
                      <m:t>=8</m:t>
                    </m:r>
                  </m:oMath>
                </a14:m>
                <a:r>
                  <a:rPr lang="en-US" altLang="zh-CN" sz="2000" dirty="0">
                    <a:latin typeface="Times New Roman" panose="02020603050405020304" pitchFamily="18" charset="0"/>
                    <a:cs typeface="Times New Roman" panose="02020603050405020304" pitchFamily="18" charset="0"/>
                  </a:rPr>
                  <a:t> cm.</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409315" y="1240891"/>
                <a:ext cx="8581301" cy="4690579"/>
              </a:xfrm>
              <a:prstGeom prst="rect">
                <a:avLst/>
              </a:prstGeom>
              <a:blipFill>
                <a:blip r:embed="rId2"/>
                <a:stretch>
                  <a:fillRect l="-639" b="-14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313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22</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Further Steps</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50031" y="2757024"/>
            <a:ext cx="8811377" cy="1883657"/>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b="1" dirty="0">
                <a:latin typeface="Times New Roman" panose="02020603050405020304" pitchFamily="18" charset="0"/>
                <a:cs typeface="Times New Roman" panose="02020603050405020304" pitchFamily="18" charset="0"/>
              </a:rPr>
              <a:t>Twenty thousand </a:t>
            </a:r>
            <a:r>
              <a:rPr lang="en-US" altLang="zh-CN" sz="2000" dirty="0">
                <a:latin typeface="Times New Roman" panose="02020603050405020304" pitchFamily="18" charset="0"/>
                <a:cs typeface="Times New Roman" panose="02020603050405020304" pitchFamily="18" charset="0"/>
              </a:rPr>
              <a:t>data points had been generated to train and test the developed CNN model.</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 The convergence condition for determining the size of the dataset is to achieve a dice similarity coefficient (DSC) higher than </a:t>
            </a:r>
            <a:r>
              <a:rPr lang="en-US" altLang="zh-CN" sz="2000" b="1" dirty="0">
                <a:latin typeface="Times New Roman" panose="02020603050405020304" pitchFamily="18" charset="0"/>
                <a:cs typeface="Times New Roman" panose="02020603050405020304" pitchFamily="18" charset="0"/>
              </a:rPr>
              <a:t>0.95</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493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23</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Arrange</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08739" y="869231"/>
                <a:ext cx="8811377" cy="5461110"/>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Each the input of each data point can be viewed as five channels:</a:t>
                </a: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𝑥</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𝑢</m:t>
                        </m:r>
                      </m:e>
                      <m:sub>
                        <m:r>
                          <a:rPr lang="en-US" altLang="zh-CN" sz="2000" b="0" i="1" smtClean="0">
                            <a:latin typeface="Cambria Math" panose="02040503050406030204" pitchFamily="18" charset="0"/>
                            <a:cs typeface="Times New Roman" panose="02020603050405020304" pitchFamily="18" charset="0"/>
                          </a:rPr>
                          <m:t>𝑦</m:t>
                        </m:r>
                      </m:sub>
                    </m:sSub>
                  </m:oMath>
                </a14:m>
                <a:r>
                  <a:rPr lang="en-US" altLang="zh-CN" sz="2000" dirty="0">
                    <a:latin typeface="Times New Roman" panose="02020603050405020304" pitchFamily="18" charset="0"/>
                    <a:cs typeface="Times New Roman" panose="02020603050405020304" pitchFamily="18" charset="0"/>
                  </a:rPr>
                  <a:t> matrices are initialized with zero value, and then values of 1 are assigned at the nodes at the left-hand side, where fixed boundary conditions are imposed.</a:t>
                </a:r>
                <a:endParaRPr lang="en-US" altLang="zh-CN" sz="2000" i="1" dirty="0">
                  <a:latin typeface="Cambria Math" panose="02040503050406030204" pitchFamily="18" charset="0"/>
                  <a:cs typeface="Times New Roman" panose="02020603050405020304" pitchFamily="18" charset="0"/>
                </a:endParaRPr>
              </a:p>
              <a:p>
                <a:pPr marL="800100" lvl="1" indent="-342900">
                  <a:lnSpc>
                    <a:spcPct val="150000"/>
                  </a:lnSpc>
                  <a:buClr>
                    <a:srgbClr val="3333B2"/>
                  </a:buClr>
                  <a:buFont typeface="Wingdings" panose="05000000000000000000" pitchFamily="2" charset="2"/>
                  <a:buChar char="Ø"/>
                </a:pP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𝑥</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b="0" i="1" smtClean="0">
                            <a:latin typeface="Cambria Math" panose="02040503050406030204" pitchFamily="18" charset="0"/>
                            <a:cs typeface="Times New Roman" panose="02020603050405020304" pitchFamily="18" charset="0"/>
                          </a:rPr>
                        </m:ctrlPr>
                      </m:fPr>
                      <m:num>
                        <m:r>
                          <a:rPr lang="en-US" altLang="zh-CN" sz="2000" i="1">
                            <a:latin typeface="Cambria Math" panose="02040503050406030204" pitchFamily="18" charset="0"/>
                            <a:cs typeface="Times New Roman" panose="02020603050405020304" pitchFamily="18" charset="0"/>
                          </a:rPr>
                          <m:t>𝑐𝑜𝑠</m:t>
                        </m:r>
                        <m:r>
                          <a:rPr lang="zh-CN" altLang="en-US" sz="2000" i="1">
                            <a:latin typeface="Cambria Math" panose="02040503050406030204" pitchFamily="18" charset="0"/>
                            <a:cs typeface="Times New Roman" panose="02020603050405020304" pitchFamily="18" charset="0"/>
                          </a:rPr>
                          <m:t>𝜃</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𝑃</m:t>
                            </m:r>
                          </m:e>
                          <m:sub>
                            <m:r>
                              <a:rPr lang="en-US" altLang="zh-CN" sz="2000" i="1">
                                <a:latin typeface="Cambria Math" panose="02040503050406030204" pitchFamily="18" charset="0"/>
                                <a:cs typeface="Times New Roman" panose="02020603050405020304" pitchFamily="18" charset="0"/>
                              </a:rPr>
                              <m:t>𝑚𝑎𝑥</m:t>
                            </m:r>
                          </m:sub>
                        </m:sSub>
                      </m:den>
                    </m:f>
                    <m:r>
                      <a:rPr lang="en-US" altLang="zh-CN" sz="2000" b="0" i="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𝑃</m:t>
                        </m:r>
                      </m:e>
                      <m:sub>
                        <m:r>
                          <a:rPr lang="en-US" altLang="zh-CN" sz="2000" b="0" i="1" smtClean="0">
                            <a:latin typeface="Cambria Math" panose="02040503050406030204" pitchFamily="18" charset="0"/>
                            <a:cs typeface="Times New Roman" panose="02020603050405020304" pitchFamily="18" charset="0"/>
                          </a:rPr>
                          <m:t>𝑦</m:t>
                        </m:r>
                      </m:sub>
                    </m:sSub>
                    <m:r>
                      <a:rPr lang="en-US" altLang="zh-CN" sz="2000" b="0" i="1" smtClean="0">
                        <a:latin typeface="Cambria Math" panose="02040503050406030204" pitchFamily="18" charset="0"/>
                        <a:cs typeface="Times New Roman" panose="02020603050405020304" pitchFamily="18" charset="0"/>
                      </a:rPr>
                      <m:t>=</m:t>
                    </m:r>
                    <m:f>
                      <m:fPr>
                        <m:ctrlPr>
                          <a:rPr lang="en-US" altLang="zh-CN" sz="2000" i="1">
                            <a:latin typeface="Cambria Math" panose="02040503050406030204" pitchFamily="18" charset="0"/>
                            <a:cs typeface="Times New Roman" panose="02020603050405020304" pitchFamily="18" charset="0"/>
                          </a:rPr>
                        </m:ctrlPr>
                      </m:fPr>
                      <m:num>
                        <m:r>
                          <a:rPr lang="en-US" altLang="zh-CN" sz="2000" b="0" i="1" smtClean="0">
                            <a:latin typeface="Cambria Math" panose="02040503050406030204" pitchFamily="18" charset="0"/>
                            <a:cs typeface="Times New Roman" panose="02020603050405020304" pitchFamily="18" charset="0"/>
                          </a:rPr>
                          <m:t>𝑠𝑖𝑛</m:t>
                        </m:r>
                        <m:r>
                          <a:rPr lang="zh-CN" altLang="en-US" sz="2000" i="1">
                            <a:latin typeface="Cambria Math" panose="02040503050406030204" pitchFamily="18" charset="0"/>
                            <a:cs typeface="Times New Roman" panose="02020603050405020304" pitchFamily="18" charset="0"/>
                          </a:rPr>
                          <m:t>𝜃</m:t>
                        </m:r>
                      </m:num>
                      <m:den>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𝑃</m:t>
                            </m:r>
                          </m:e>
                          <m:sub>
                            <m:r>
                              <a:rPr lang="en-US" altLang="zh-CN" sz="2000" i="1">
                                <a:latin typeface="Cambria Math" panose="02040503050406030204" pitchFamily="18" charset="0"/>
                                <a:cs typeface="Times New Roman" panose="02020603050405020304" pitchFamily="18" charset="0"/>
                              </a:rPr>
                              <m:t>𝑚𝑎𝑥</m:t>
                            </m:r>
                          </m:sub>
                        </m:sSub>
                      </m:den>
                    </m:f>
                  </m:oMath>
                </a14:m>
                <a:r>
                  <a:rPr lang="en-US" altLang="zh-CN" sz="2000" dirty="0">
                    <a:latin typeface="Times New Roman" panose="02020603050405020304" pitchFamily="18" charset="0"/>
                    <a:cs typeface="Times New Roman" panose="02020603050405020304" pitchFamily="18" charset="0"/>
                  </a:rPr>
                  <a:t> matrices are initialized with zero values, and then nonzero values are assigned at the node having the load P applied.</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uniform value </a:t>
                </a:r>
                <a:r>
                  <a:rPr lang="en-US" altLang="zh-CN" sz="2000" dirty="0">
                    <a:latin typeface="Times New Roman" panose="02020603050405020304" pitchFamily="18" charset="0"/>
                    <a:cs typeface="Times New Roman" panose="02020603050405020304" pitchFamily="18" charset="0"/>
                  </a:rPr>
                  <a:t>of the volume constraint ranges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en-US" altLang="zh-CN" sz="2000" b="0" i="1" smtClean="0">
                            <a:latin typeface="Cambria Math" panose="02040503050406030204" pitchFamily="18" charset="0"/>
                            <a:cs typeface="Times New Roman" panose="02020603050405020304" pitchFamily="18" charset="0"/>
                          </a:rPr>
                          <m:t>𝑓</m:t>
                        </m:r>
                      </m:sub>
                    </m:sSub>
                  </m:oMath>
                </a14:m>
                <a:r>
                  <a:rPr lang="en-US" altLang="zh-CN" sz="2000" dirty="0">
                    <a:latin typeface="Times New Roman" panose="02020603050405020304" pitchFamily="18" charset="0"/>
                    <a:cs typeface="Times New Roman" panose="02020603050405020304" pitchFamily="18" charset="0"/>
                  </a:rPr>
                  <a:t> with a dimension of 50</a:t>
                </a:r>
                <a14:m>
                  <m:oMath xmlns:m="http://schemas.openxmlformats.org/officeDocument/2006/math">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50</m:t>
                    </m:r>
                  </m:oMath>
                </a14:m>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Clr>
                    <a:srgbClr val="3333B2"/>
                  </a:buClr>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a:t>
                </a:r>
                <a:r>
                  <a:rPr lang="en-US" altLang="zh-CN" sz="2000" b="1" dirty="0">
                    <a:latin typeface="Times New Roman" panose="02020603050405020304" pitchFamily="18" charset="0"/>
                    <a:cs typeface="Times New Roman" panose="02020603050405020304" pitchFamily="18" charset="0"/>
                  </a:rPr>
                  <a:t>uniform value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𝑟</m:t>
                        </m:r>
                      </m:e>
                      <m:sub>
                        <m:r>
                          <a:rPr lang="en-US" altLang="zh-CN" sz="2000" i="1">
                            <a:latin typeface="Cambria Math" panose="02040503050406030204" pitchFamily="18" charset="0"/>
                            <a:cs typeface="Times New Roman" panose="02020603050405020304" pitchFamily="18" charset="0"/>
                          </a:rPr>
                          <m:t>𝑚𝑖𝑛</m:t>
                        </m:r>
                      </m:sub>
                    </m:sSub>
                  </m:oMath>
                </a14:m>
                <a:r>
                  <a:rPr lang="en-US" altLang="zh-CN" sz="2000" dirty="0">
                    <a:latin typeface="Times New Roman" panose="02020603050405020304" pitchFamily="18" charset="0"/>
                    <a:cs typeface="Times New Roman" panose="02020603050405020304" pitchFamily="18" charset="0"/>
                  </a:rPr>
                  <a:t> with a dimension of 50</a:t>
                </a:r>
                <a14:m>
                  <m:oMath xmlns:m="http://schemas.openxmlformats.org/officeDocument/2006/math">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a:latin typeface="Cambria Math" panose="02040503050406030204" pitchFamily="18" charset="0"/>
                        <a:ea typeface="Cambria Math" panose="02040503050406030204" pitchFamily="18" charset="0"/>
                        <a:cs typeface="Times New Roman" panose="02020603050405020304" pitchFamily="18" charset="0"/>
                      </a:rPr>
                      <m:t>50</m:t>
                    </m:r>
                  </m:oMath>
                </a14:m>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output of each data is composed of one channel, where the pixels have values equal to the densities obtained from the optimization framework.</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08739" y="869231"/>
                <a:ext cx="8811377" cy="5461110"/>
              </a:xfrm>
              <a:prstGeom prst="rect">
                <a:avLst/>
              </a:prstGeom>
              <a:blipFill>
                <a:blip r:embed="rId2"/>
                <a:stretch>
                  <a:fillRect l="-622" b="-11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24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24</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err="1">
                <a:latin typeface="Times New Roman" panose="02020603050405020304" pitchFamily="18" charset="0"/>
                <a:cs typeface="Times New Roman" panose="02020603050405020304" pitchFamily="18" charset="0"/>
                <a:sym typeface="+mn-lt"/>
              </a:rPr>
              <a:t>ResUnet</a:t>
            </a:r>
            <a:r>
              <a:rPr lang="en-US" altLang="zh-CN" sz="3200" dirty="0">
                <a:latin typeface="Times New Roman" panose="02020603050405020304" pitchFamily="18" charset="0"/>
                <a:cs typeface="Times New Roman" panose="02020603050405020304" pitchFamily="18" charset="0"/>
                <a:sym typeface="+mn-lt"/>
              </a:rPr>
              <a:t> Architecture</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50032" y="1028516"/>
            <a:ext cx="6899986" cy="3730317"/>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a:t>
            </a:r>
            <a:r>
              <a:rPr lang="en-US" altLang="zh-CN" sz="2000" dirty="0" err="1">
                <a:latin typeface="Times New Roman" panose="02020603050405020304" pitchFamily="18" charset="0"/>
                <a:cs typeface="Times New Roman" panose="02020603050405020304" pitchFamily="18" charset="0"/>
              </a:rPr>
              <a:t>ResUnet</a:t>
            </a:r>
            <a:r>
              <a:rPr lang="en-US" altLang="zh-CN" sz="2000" dirty="0">
                <a:latin typeface="Times New Roman" panose="02020603050405020304" pitchFamily="18" charset="0"/>
                <a:cs typeface="Times New Roman" panose="02020603050405020304" pitchFamily="18" charset="0"/>
              </a:rPr>
              <a:t> is a semantic segmentation convolutional neural network combining the privileges of the </a:t>
            </a:r>
            <a:r>
              <a:rPr lang="en-US" altLang="zh-CN" sz="2000" b="1" dirty="0">
                <a:latin typeface="Times New Roman" panose="02020603050405020304" pitchFamily="18" charset="0"/>
                <a:cs typeface="Times New Roman" panose="02020603050405020304" pitchFamily="18" charset="0"/>
              </a:rPr>
              <a:t>U-net</a:t>
            </a:r>
            <a:r>
              <a:rPr lang="en-US" altLang="zh-CN" sz="2000" dirty="0">
                <a:latin typeface="Times New Roman" panose="02020603050405020304" pitchFamily="18" charset="0"/>
                <a:cs typeface="Times New Roman" panose="02020603050405020304" pitchFamily="18" charset="0"/>
              </a:rPr>
              <a:t> and </a:t>
            </a:r>
            <a:r>
              <a:rPr lang="en-US" altLang="zh-CN" sz="2000" b="1" dirty="0">
                <a:latin typeface="Times New Roman" panose="02020603050405020304" pitchFamily="18" charset="0"/>
                <a:cs typeface="Times New Roman" panose="02020603050405020304" pitchFamily="18" charset="0"/>
              </a:rPr>
              <a:t>residual learning </a:t>
            </a:r>
            <a:r>
              <a:rPr lang="en-US" altLang="zh-CN" sz="2000" dirty="0">
                <a:latin typeface="Times New Roman" panose="02020603050405020304" pitchFamily="18" charset="0"/>
                <a:cs typeface="Times New Roman" panose="02020603050405020304" pitchFamily="18" charset="0"/>
              </a:rPr>
              <a:t>to improve the performance of U-net further.</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U-net concatenates feature maps from different levels to improve segmentation accuracy.</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primary difference between the employed </a:t>
            </a:r>
            <a:r>
              <a:rPr lang="en-US" altLang="zh-CN" sz="2000" dirty="0" err="1">
                <a:latin typeface="Times New Roman" panose="02020603050405020304" pitchFamily="18" charset="0"/>
                <a:cs typeface="Times New Roman" panose="02020603050405020304" pitchFamily="18" charset="0"/>
              </a:rPr>
              <a:t>ResUnet</a:t>
            </a:r>
            <a:r>
              <a:rPr lang="en-US" altLang="zh-CN" sz="2000" dirty="0">
                <a:latin typeface="Times New Roman" panose="02020603050405020304" pitchFamily="18" charset="0"/>
                <a:cs typeface="Times New Roman" panose="02020603050405020304" pitchFamily="18" charset="0"/>
              </a:rPr>
              <a:t> and conventional U-net  is the use of residual units instead of plain neural units as building blocks for the developed network.</a:t>
            </a:r>
          </a:p>
        </p:txBody>
      </p:sp>
      <p:pic>
        <p:nvPicPr>
          <p:cNvPr id="7" name="图片 6">
            <a:extLst>
              <a:ext uri="{FF2B5EF4-FFF2-40B4-BE49-F238E27FC236}">
                <a16:creationId xmlns:a16="http://schemas.microsoft.com/office/drawing/2014/main" id="{3A9B9132-AC6D-42EB-A4E3-740B200850F6}"/>
              </a:ext>
            </a:extLst>
          </p:cNvPr>
          <p:cNvPicPr>
            <a:picLocks noChangeAspect="1"/>
          </p:cNvPicPr>
          <p:nvPr/>
        </p:nvPicPr>
        <p:blipFill>
          <a:blip r:embed="rId2"/>
          <a:stretch>
            <a:fillRect/>
          </a:stretch>
        </p:blipFill>
        <p:spPr>
          <a:xfrm>
            <a:off x="7222633" y="1064520"/>
            <a:ext cx="1423998" cy="4962561"/>
          </a:xfrm>
          <a:prstGeom prst="rect">
            <a:avLst/>
          </a:prstGeom>
        </p:spPr>
      </p:pic>
    </p:spTree>
    <p:extLst>
      <p:ext uri="{BB962C8B-B14F-4D97-AF65-F5344CB8AC3E}">
        <p14:creationId xmlns:p14="http://schemas.microsoft.com/office/powerpoint/2010/main" val="422745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25</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err="1">
                <a:latin typeface="Times New Roman" panose="02020603050405020304" pitchFamily="18" charset="0"/>
                <a:cs typeface="Times New Roman" panose="02020603050405020304" pitchFamily="18" charset="0"/>
                <a:sym typeface="+mn-lt"/>
              </a:rPr>
              <a:t>ResUnet</a:t>
            </a:r>
            <a:r>
              <a:rPr lang="en-US" altLang="zh-CN" sz="3200" dirty="0">
                <a:latin typeface="Times New Roman" panose="02020603050405020304" pitchFamily="18" charset="0"/>
                <a:cs typeface="Times New Roman" panose="02020603050405020304" pitchFamily="18" charset="0"/>
                <a:sym typeface="+mn-lt"/>
              </a:rPr>
              <a:t> Architecture</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50032" y="1606653"/>
            <a:ext cx="5224569" cy="4191981"/>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a:t>
            </a:r>
            <a:r>
              <a:rPr lang="en-US" altLang="zh-CN" sz="2000" dirty="0" err="1">
                <a:latin typeface="Times New Roman" panose="02020603050405020304" pitchFamily="18" charset="0"/>
                <a:cs typeface="Times New Roman" panose="02020603050405020304" pitchFamily="18" charset="0"/>
              </a:rPr>
              <a:t>ResUnet</a:t>
            </a:r>
            <a:r>
              <a:rPr lang="en-US" altLang="zh-CN" sz="2000" dirty="0">
                <a:latin typeface="Times New Roman" panose="02020603050405020304" pitchFamily="18" charset="0"/>
                <a:cs typeface="Times New Roman" panose="02020603050405020304" pitchFamily="18" charset="0"/>
              </a:rPr>
              <a:t> is composed of three components: </a:t>
            </a:r>
          </a:p>
          <a:p>
            <a:pPr marL="800100" lvl="1" indent="-342900">
              <a:lnSpc>
                <a:spcPct val="150000"/>
              </a:lnSpc>
              <a:buClr>
                <a:srgbClr val="3333B2"/>
              </a:buClr>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(1) Encoder, encodes input images into compact representation,</a:t>
            </a:r>
          </a:p>
          <a:p>
            <a:pPr marL="800100" lvl="1" indent="-342900">
              <a:lnSpc>
                <a:spcPct val="150000"/>
              </a:lnSpc>
              <a:buClr>
                <a:srgbClr val="3333B2"/>
              </a:buClr>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(2) Decoder, retrieves the encoded representations to a pixel-wise categorization (semantic segmentation), </a:t>
            </a:r>
          </a:p>
          <a:p>
            <a:pPr marL="800100" lvl="1" indent="-342900">
              <a:lnSpc>
                <a:spcPct val="150000"/>
              </a:lnSpc>
              <a:buClr>
                <a:srgbClr val="3333B2"/>
              </a:buClr>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(3) Bridge, connects the encoder and decoder.</a:t>
            </a:r>
          </a:p>
        </p:txBody>
      </p:sp>
      <p:pic>
        <p:nvPicPr>
          <p:cNvPr id="5" name="图片 4">
            <a:extLst>
              <a:ext uri="{FF2B5EF4-FFF2-40B4-BE49-F238E27FC236}">
                <a16:creationId xmlns:a16="http://schemas.microsoft.com/office/drawing/2014/main" id="{E6EAC10F-C91A-4B22-B134-493F699526E0}"/>
              </a:ext>
            </a:extLst>
          </p:cNvPr>
          <p:cNvPicPr>
            <a:picLocks noChangeAspect="1"/>
          </p:cNvPicPr>
          <p:nvPr/>
        </p:nvPicPr>
        <p:blipFill>
          <a:blip r:embed="rId2"/>
          <a:stretch>
            <a:fillRect/>
          </a:stretch>
        </p:blipFill>
        <p:spPr>
          <a:xfrm>
            <a:off x="5689286" y="960399"/>
            <a:ext cx="3405212" cy="5395952"/>
          </a:xfrm>
          <a:prstGeom prst="rect">
            <a:avLst/>
          </a:prstGeom>
        </p:spPr>
      </p:pic>
    </p:spTree>
    <p:extLst>
      <p:ext uri="{BB962C8B-B14F-4D97-AF65-F5344CB8AC3E}">
        <p14:creationId xmlns:p14="http://schemas.microsoft.com/office/powerpoint/2010/main" val="330649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26</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rPr>
              <a:t>Loss Function</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50032" y="822039"/>
            <a:ext cx="8705189" cy="5576976"/>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models were developed and tested using </a:t>
            </a:r>
            <a:r>
              <a:rPr lang="en-US" altLang="zh-CN" sz="2000" b="1" dirty="0" err="1">
                <a:latin typeface="Times New Roman" panose="02020603050405020304" pitchFamily="18" charset="0"/>
                <a:cs typeface="Times New Roman" panose="02020603050405020304" pitchFamily="18" charset="0"/>
              </a:rPr>
              <a:t>Keras</a:t>
            </a:r>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Utilizing mini-batching to increase the convergence rate and assist the CNN models to escape from local minima.</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same hyperparameters are used for the three cases:</a:t>
            </a:r>
          </a:p>
          <a:p>
            <a:pPr>
              <a:lnSpc>
                <a:spcPct val="150000"/>
              </a:lnSpc>
              <a:buClr>
                <a:srgbClr val="3333B2"/>
              </a:buClr>
            </a:pPr>
            <a:r>
              <a:rPr lang="en-US" altLang="zh-CN" sz="2000" dirty="0">
                <a:latin typeface="Times New Roman" panose="02020603050405020304" pitchFamily="18" charset="0"/>
                <a:cs typeface="Times New Roman" panose="02020603050405020304" pitchFamily="18" charset="0"/>
              </a:rPr>
              <a:t>  the </a:t>
            </a:r>
            <a:r>
              <a:rPr lang="en-US" altLang="zh-CN" sz="2000" b="1" dirty="0">
                <a:latin typeface="Times New Roman" panose="02020603050405020304" pitchFamily="18" charset="0"/>
                <a:cs typeface="Times New Roman" panose="02020603050405020304" pitchFamily="18" charset="0"/>
              </a:rPr>
              <a:t>batch size </a:t>
            </a:r>
            <a:r>
              <a:rPr lang="en-US" altLang="zh-CN" sz="2000" dirty="0">
                <a:latin typeface="Times New Roman" panose="02020603050405020304" pitchFamily="18" charset="0"/>
                <a:cs typeface="Times New Roman" panose="02020603050405020304" pitchFamily="18" charset="0"/>
              </a:rPr>
              <a:t>of 64, the </a:t>
            </a:r>
            <a:r>
              <a:rPr lang="en-US" altLang="zh-CN" sz="2000" b="1" dirty="0">
                <a:latin typeface="Times New Roman" panose="02020603050405020304" pitchFamily="18" charset="0"/>
                <a:cs typeface="Times New Roman" panose="02020603050405020304" pitchFamily="18" charset="0"/>
              </a:rPr>
              <a:t>number of epochs </a:t>
            </a:r>
            <a:r>
              <a:rPr lang="en-US" altLang="zh-CN" sz="2000" dirty="0">
                <a:latin typeface="Times New Roman" panose="02020603050405020304" pitchFamily="18" charset="0"/>
                <a:cs typeface="Times New Roman" panose="02020603050405020304" pitchFamily="18" charset="0"/>
              </a:rPr>
              <a:t>of 150, and</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en-US" altLang="zh-CN" sz="2000" b="1" dirty="0">
                <a:latin typeface="Times New Roman" panose="02020603050405020304" pitchFamily="18" charset="0"/>
                <a:cs typeface="Times New Roman" panose="02020603050405020304" pitchFamily="18" charset="0"/>
              </a:rPr>
              <a:t> learning rate </a:t>
            </a:r>
            <a:r>
              <a:rPr lang="en-US" altLang="zh-CN" sz="2000" dirty="0">
                <a:latin typeface="Times New Roman" panose="02020603050405020304" pitchFamily="18" charset="0"/>
                <a:cs typeface="Times New Roman" panose="02020603050405020304" pitchFamily="18" charset="0"/>
              </a:rPr>
              <a:t>of 0.01.</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Using Adam optimizer, which is a gradient-based stochastic optimization algorithm to train the models.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Using the mean square error as loss function:</a:t>
            </a: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a:p>
            <a:pPr>
              <a:lnSpc>
                <a:spcPct val="150000"/>
              </a:lnSpc>
              <a:buClr>
                <a:srgbClr val="3333B2"/>
              </a:buClr>
            </a:pPr>
            <a:r>
              <a:rPr lang="en-US" altLang="zh-CN" sz="2000" dirty="0">
                <a:latin typeface="Times New Roman" panose="02020603050405020304" pitchFamily="18" charset="0"/>
                <a:cs typeface="Times New Roman" panose="02020603050405020304" pitchFamily="18" charset="0"/>
              </a:rPr>
              <a:t>                                 N is the number of training examples.</a:t>
            </a: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627E655-445F-46CD-8BF1-8DA5CCBA7EE6}"/>
              </a:ext>
            </a:extLst>
          </p:cNvPr>
          <p:cNvPicPr>
            <a:picLocks noChangeAspect="1"/>
          </p:cNvPicPr>
          <p:nvPr/>
        </p:nvPicPr>
        <p:blipFill>
          <a:blip r:embed="rId2"/>
          <a:stretch>
            <a:fillRect/>
          </a:stretch>
        </p:blipFill>
        <p:spPr>
          <a:xfrm>
            <a:off x="2750102" y="4552356"/>
            <a:ext cx="3171848" cy="781056"/>
          </a:xfrm>
          <a:prstGeom prst="rect">
            <a:avLst/>
          </a:prstGeom>
        </p:spPr>
      </p:pic>
    </p:spTree>
    <p:extLst>
      <p:ext uri="{BB962C8B-B14F-4D97-AF65-F5344CB8AC3E}">
        <p14:creationId xmlns:p14="http://schemas.microsoft.com/office/powerpoint/2010/main" val="300123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27</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rPr>
              <a:t>Model Evaluation</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AFF2A898-6FA8-48EA-B478-EFF9100FA139}"/>
                  </a:ext>
                </a:extLst>
              </p:cNvPr>
              <p:cNvSpPr/>
              <p:nvPr/>
            </p:nvSpPr>
            <p:spPr>
              <a:xfrm>
                <a:off x="250032" y="1164198"/>
                <a:ext cx="8705189" cy="4653646"/>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dice similarity coefficient(DSC)  is computed to evaluate the performance of the model and check its convergence.</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DSC measures the similarity between two images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𝑦</m:t>
                    </m:r>
                    <m:r>
                      <a:rPr lang="en-US" altLang="zh-CN" sz="2000" b="0" i="1" smtClean="0">
                        <a:latin typeface="Cambria Math" panose="02040503050406030204" pitchFamily="18" charset="0"/>
                        <a:cs typeface="Times New Roman" panose="02020603050405020304" pitchFamily="18" charset="0"/>
                      </a:rPr>
                      <m:t>,</m:t>
                    </m:r>
                    <m:acc>
                      <m:accPr>
                        <m:chr m:val="̅"/>
                        <m:ctrlPr>
                          <a:rPr lang="en-US" altLang="zh-CN" sz="2000" b="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𝑦</m:t>
                        </m:r>
                      </m:e>
                    </m:acc>
                  </m:oMath>
                </a14:m>
                <a:r>
                  <a:rPr lang="en-US" altLang="zh-CN" sz="2000" dirty="0">
                    <a:latin typeface="Times New Roman" panose="02020603050405020304" pitchFamily="18" charset="0"/>
                    <a:cs typeface="Times New Roman" panose="02020603050405020304" pitchFamily="18" charset="0"/>
                  </a:rPr>
                  <a:t>], where y is the ground-truth image, and </a:t>
                </a:r>
                <a14:m>
                  <m:oMath xmlns:m="http://schemas.openxmlformats.org/officeDocument/2006/math">
                    <m:acc>
                      <m:accPr>
                        <m:chr m:val="̅"/>
                        <m:ctrlPr>
                          <a:rPr lang="en-US" altLang="zh-CN" sz="2000" i="1">
                            <a:latin typeface="Cambria Math" panose="02040503050406030204" pitchFamily="18" charset="0"/>
                            <a:cs typeface="Times New Roman" panose="02020603050405020304" pitchFamily="18" charset="0"/>
                          </a:rPr>
                        </m:ctrlPr>
                      </m:accPr>
                      <m:e>
                        <m:r>
                          <a:rPr lang="en-US" altLang="zh-CN" sz="2000" i="1">
                            <a:latin typeface="Cambria Math" panose="02040503050406030204" pitchFamily="18" charset="0"/>
                            <a:cs typeface="Times New Roman" panose="02020603050405020304" pitchFamily="18" charset="0"/>
                          </a:rPr>
                          <m:t>𝑦</m:t>
                        </m:r>
                      </m:e>
                    </m:acc>
                  </m:oMath>
                </a14:m>
                <a:r>
                  <a:rPr lang="en-US" altLang="zh-CN" sz="2000" dirty="0">
                    <a:latin typeface="Times New Roman" panose="02020603050405020304" pitchFamily="18" charset="0"/>
                    <a:cs typeface="Times New Roman" panose="02020603050405020304" pitchFamily="18" charset="0"/>
                  </a:rPr>
                  <a:t> is the predicted one. </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DSC is expressed as:</a:t>
                </a: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If two images are identical, the coefficient is equal to 1.0, while in the case of no common pixels between two images, the DSC is equal to 0.0.</a:t>
                </a:r>
              </a:p>
            </p:txBody>
          </p:sp>
        </mc:Choice>
        <mc:Fallback>
          <p:sp>
            <p:nvSpPr>
              <p:cNvPr id="38" name="矩形 37">
                <a:extLst>
                  <a:ext uri="{FF2B5EF4-FFF2-40B4-BE49-F238E27FC236}">
                    <a16:creationId xmlns:a16="http://schemas.microsoft.com/office/drawing/2014/main" id="{AFF2A898-6FA8-48EA-B478-EFF9100FA139}"/>
                  </a:ext>
                </a:extLst>
              </p:cNvPr>
              <p:cNvSpPr>
                <a:spLocks noRot="1" noChangeAspect="1" noMove="1" noResize="1" noEditPoints="1" noAdjustHandles="1" noChangeArrowheads="1" noChangeShapeType="1" noTextEdit="1"/>
              </p:cNvSpPr>
              <p:nvPr/>
            </p:nvSpPr>
            <p:spPr>
              <a:xfrm>
                <a:off x="250032" y="1164198"/>
                <a:ext cx="8705189" cy="4653646"/>
              </a:xfrm>
              <a:prstGeom prst="rect">
                <a:avLst/>
              </a:prstGeom>
              <a:blipFill>
                <a:blip r:embed="rId2"/>
                <a:stretch>
                  <a:fillRect l="-630" b="-144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34A940C-D6EE-4E71-B2A3-98B87255B1AC}"/>
              </a:ext>
            </a:extLst>
          </p:cNvPr>
          <p:cNvPicPr>
            <a:picLocks noChangeAspect="1"/>
          </p:cNvPicPr>
          <p:nvPr/>
        </p:nvPicPr>
        <p:blipFill>
          <a:blip r:embed="rId3"/>
          <a:stretch>
            <a:fillRect/>
          </a:stretch>
        </p:blipFill>
        <p:spPr>
          <a:xfrm>
            <a:off x="3244415" y="3737897"/>
            <a:ext cx="1866914" cy="847731"/>
          </a:xfrm>
          <a:prstGeom prst="rect">
            <a:avLst/>
          </a:prstGeom>
        </p:spPr>
      </p:pic>
    </p:spTree>
    <p:extLst>
      <p:ext uri="{BB962C8B-B14F-4D97-AF65-F5344CB8AC3E}">
        <p14:creationId xmlns:p14="http://schemas.microsoft.com/office/powerpoint/2010/main" val="163157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28</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Contents</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19" name="组合 18"/>
          <p:cNvGrpSpPr/>
          <p:nvPr/>
        </p:nvGrpSpPr>
        <p:grpSpPr>
          <a:xfrm>
            <a:off x="656012" y="1260000"/>
            <a:ext cx="2005582" cy="461665"/>
            <a:chOff x="500564" y="1851259"/>
            <a:chExt cx="2005582" cy="461665"/>
          </a:xfrm>
        </p:grpSpPr>
        <p:sp>
          <p:nvSpPr>
            <p:cNvPr id="8" name="文本框 7"/>
            <p:cNvSpPr txBox="1"/>
            <p:nvPr/>
          </p:nvSpPr>
          <p:spPr>
            <a:xfrm>
              <a:off x="817863" y="1851259"/>
              <a:ext cx="1688283"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Background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500564" y="1954220"/>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1</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0" name="组合 19"/>
          <p:cNvGrpSpPr/>
          <p:nvPr/>
        </p:nvGrpSpPr>
        <p:grpSpPr>
          <a:xfrm>
            <a:off x="656012" y="2160000"/>
            <a:ext cx="1867723" cy="461665"/>
            <a:chOff x="500564" y="2430820"/>
            <a:chExt cx="1867723" cy="461665"/>
          </a:xfrm>
        </p:grpSpPr>
        <p:sp>
          <p:nvSpPr>
            <p:cNvPr id="9" name="文本框 8"/>
            <p:cNvSpPr txBox="1"/>
            <p:nvPr/>
          </p:nvSpPr>
          <p:spPr>
            <a:xfrm>
              <a:off x="817863" y="2430820"/>
              <a:ext cx="1550424"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Motivation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2</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a:off x="656012" y="3960000"/>
            <a:ext cx="3138905" cy="461665"/>
            <a:chOff x="500564" y="4538835"/>
            <a:chExt cx="3138905" cy="461665"/>
          </a:xfrm>
        </p:grpSpPr>
        <p:sp>
          <p:nvSpPr>
            <p:cNvPr id="11" name="文本框 10"/>
            <p:cNvSpPr txBox="1"/>
            <p:nvPr/>
          </p:nvSpPr>
          <p:spPr>
            <a:xfrm>
              <a:off x="817863" y="4538835"/>
              <a:ext cx="2821606"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Experimental</a:t>
              </a:r>
              <a:r>
                <a:rPr lang="en-US" altLang="zh-CN" sz="2400" dirty="0">
                  <a:solidFill>
                    <a:schemeClr val="bg2"/>
                  </a:solidFill>
                  <a:latin typeface="Times New Roman" panose="02020603050405020304" pitchFamily="18" charset="0"/>
                  <a:cs typeface="Times New Roman" panose="02020603050405020304" pitchFamily="18" charset="0"/>
                  <a:sym typeface="+mn-lt"/>
                </a:rPr>
                <a:t> </a:t>
              </a:r>
              <a:r>
                <a:rPr lang="en-US" altLang="zh-CN" sz="2400" dirty="0">
                  <a:solidFill>
                    <a:srgbClr val="3333B2"/>
                  </a:solidFill>
                  <a:latin typeface="Times New Roman" panose="02020603050405020304" pitchFamily="18" charset="0"/>
                  <a:cs typeface="Times New Roman" panose="02020603050405020304" pitchFamily="18" charset="0"/>
                  <a:sym typeface="+mn-lt"/>
                </a:rPr>
                <a:t>Results</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500564" y="4611018"/>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4</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4" name="组合 23"/>
          <p:cNvGrpSpPr/>
          <p:nvPr/>
        </p:nvGrpSpPr>
        <p:grpSpPr>
          <a:xfrm>
            <a:off x="656011" y="4860000"/>
            <a:ext cx="1902990" cy="461665"/>
            <a:chOff x="500563" y="5118394"/>
            <a:chExt cx="1902990" cy="461665"/>
          </a:xfrm>
        </p:grpSpPr>
        <p:sp>
          <p:nvSpPr>
            <p:cNvPr id="12" name="文本框 11"/>
            <p:cNvSpPr txBox="1"/>
            <p:nvPr/>
          </p:nvSpPr>
          <p:spPr>
            <a:xfrm>
              <a:off x="817863" y="5118394"/>
              <a:ext cx="158569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Conclusion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8" name="矩形 17"/>
            <p:cNvSpPr/>
            <p:nvPr/>
          </p:nvSpPr>
          <p:spPr>
            <a:xfrm>
              <a:off x="500563" y="5221355"/>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5</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5" name="组合 24">
            <a:extLst>
              <a:ext uri="{FF2B5EF4-FFF2-40B4-BE49-F238E27FC236}">
                <a16:creationId xmlns:a16="http://schemas.microsoft.com/office/drawing/2014/main" id="{C592FF3F-342F-43C5-92B7-6D6556BAD7AA}"/>
              </a:ext>
            </a:extLst>
          </p:cNvPr>
          <p:cNvGrpSpPr/>
          <p:nvPr/>
        </p:nvGrpSpPr>
        <p:grpSpPr>
          <a:xfrm>
            <a:off x="655200" y="3060000"/>
            <a:ext cx="2682049" cy="461665"/>
            <a:chOff x="500564" y="2430820"/>
            <a:chExt cx="2682049" cy="461665"/>
          </a:xfrm>
        </p:grpSpPr>
        <p:sp>
          <p:nvSpPr>
            <p:cNvPr id="26" name="文本框 25">
              <a:extLst>
                <a:ext uri="{FF2B5EF4-FFF2-40B4-BE49-F238E27FC236}">
                  <a16:creationId xmlns:a16="http://schemas.microsoft.com/office/drawing/2014/main" id="{1901FF12-6756-43B3-B96E-46471C0C840F}"/>
                </a:ext>
              </a:extLst>
            </p:cNvPr>
            <p:cNvSpPr txBox="1"/>
            <p:nvPr/>
          </p:nvSpPr>
          <p:spPr>
            <a:xfrm>
              <a:off x="817863" y="2430820"/>
              <a:ext cx="236475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Proposed Method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27" name="矩形 26">
              <a:extLst>
                <a:ext uri="{FF2B5EF4-FFF2-40B4-BE49-F238E27FC236}">
                  <a16:creationId xmlns:a16="http://schemas.microsoft.com/office/drawing/2014/main" id="{EA277E58-386A-4EF2-8A7D-E3DDE68E6CE1}"/>
                </a:ext>
              </a:extLst>
            </p:cNvPr>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3</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16962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29</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MSE Loss</a:t>
            </a:r>
            <a:endParaRPr lang="zh-CN" altLang="en-US" sz="32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2EBC791-EB9B-4084-82D0-486FE5DB7BC0}"/>
              </a:ext>
            </a:extLst>
          </p:cNvPr>
          <p:cNvSpPr txBox="1"/>
          <p:nvPr/>
        </p:nvSpPr>
        <p:spPr>
          <a:xfrm>
            <a:off x="637131" y="5867198"/>
            <a:ext cx="8005425"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The convergence history of the loss function for the CNN model developed for the case of (a) linear elasticity with small deformation and (b) geometric and material nonlinearities.</a:t>
            </a:r>
            <a:endParaRPr lang="zh-CN" altLang="en-US" sz="16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3F7EA08A-6178-48B5-B4F1-1CEA2DB725D5}"/>
              </a:ext>
            </a:extLst>
          </p:cNvPr>
          <p:cNvPicPr>
            <a:picLocks noChangeAspect="1"/>
          </p:cNvPicPr>
          <p:nvPr/>
        </p:nvPicPr>
        <p:blipFill>
          <a:blip r:embed="rId2"/>
          <a:stretch>
            <a:fillRect/>
          </a:stretch>
        </p:blipFill>
        <p:spPr>
          <a:xfrm>
            <a:off x="2154951" y="992965"/>
            <a:ext cx="4834097" cy="4872070"/>
          </a:xfrm>
          <a:prstGeom prst="rect">
            <a:avLst/>
          </a:prstGeom>
        </p:spPr>
      </p:pic>
    </p:spTree>
    <p:extLst>
      <p:ext uri="{BB962C8B-B14F-4D97-AF65-F5344CB8AC3E}">
        <p14:creationId xmlns:p14="http://schemas.microsoft.com/office/powerpoint/2010/main" val="1664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Contents</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19" name="组合 18"/>
          <p:cNvGrpSpPr/>
          <p:nvPr/>
        </p:nvGrpSpPr>
        <p:grpSpPr>
          <a:xfrm>
            <a:off x="656012" y="1260000"/>
            <a:ext cx="2005582" cy="461665"/>
            <a:chOff x="500564" y="1851259"/>
            <a:chExt cx="2005582" cy="461665"/>
          </a:xfrm>
        </p:grpSpPr>
        <p:sp>
          <p:nvSpPr>
            <p:cNvPr id="8" name="文本框 7"/>
            <p:cNvSpPr txBox="1"/>
            <p:nvPr/>
          </p:nvSpPr>
          <p:spPr>
            <a:xfrm>
              <a:off x="817863" y="1851259"/>
              <a:ext cx="1688283"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Background</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500564" y="1954220"/>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1</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0" name="组合 19"/>
          <p:cNvGrpSpPr/>
          <p:nvPr/>
        </p:nvGrpSpPr>
        <p:grpSpPr>
          <a:xfrm>
            <a:off x="656012" y="2160000"/>
            <a:ext cx="1867723" cy="461665"/>
            <a:chOff x="500564" y="2430820"/>
            <a:chExt cx="1867723" cy="461665"/>
          </a:xfrm>
        </p:grpSpPr>
        <p:sp>
          <p:nvSpPr>
            <p:cNvPr id="9" name="文本框 8"/>
            <p:cNvSpPr txBox="1"/>
            <p:nvPr/>
          </p:nvSpPr>
          <p:spPr>
            <a:xfrm>
              <a:off x="817863" y="2430820"/>
              <a:ext cx="1550424"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Motivation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2</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a:off x="656012" y="3960000"/>
            <a:ext cx="3138905" cy="461665"/>
            <a:chOff x="500564" y="4538835"/>
            <a:chExt cx="3138905" cy="461665"/>
          </a:xfrm>
        </p:grpSpPr>
        <p:sp>
          <p:nvSpPr>
            <p:cNvPr id="11" name="文本框 10"/>
            <p:cNvSpPr txBox="1"/>
            <p:nvPr/>
          </p:nvSpPr>
          <p:spPr>
            <a:xfrm>
              <a:off x="817863" y="4538835"/>
              <a:ext cx="2821606"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Experimental Results</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500564" y="4611018"/>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4</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4" name="组合 23"/>
          <p:cNvGrpSpPr/>
          <p:nvPr/>
        </p:nvGrpSpPr>
        <p:grpSpPr>
          <a:xfrm>
            <a:off x="656011" y="4860000"/>
            <a:ext cx="1902990" cy="461665"/>
            <a:chOff x="500563" y="5118394"/>
            <a:chExt cx="1902990" cy="461665"/>
          </a:xfrm>
        </p:grpSpPr>
        <p:sp>
          <p:nvSpPr>
            <p:cNvPr id="12" name="文本框 11"/>
            <p:cNvSpPr txBox="1"/>
            <p:nvPr/>
          </p:nvSpPr>
          <p:spPr>
            <a:xfrm>
              <a:off x="817863" y="5118394"/>
              <a:ext cx="158569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Conclusion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8" name="矩形 17"/>
            <p:cNvSpPr/>
            <p:nvPr/>
          </p:nvSpPr>
          <p:spPr>
            <a:xfrm>
              <a:off x="500563" y="5221355"/>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5</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5" name="组合 24">
            <a:extLst>
              <a:ext uri="{FF2B5EF4-FFF2-40B4-BE49-F238E27FC236}">
                <a16:creationId xmlns:a16="http://schemas.microsoft.com/office/drawing/2014/main" id="{C592FF3F-342F-43C5-92B7-6D6556BAD7AA}"/>
              </a:ext>
            </a:extLst>
          </p:cNvPr>
          <p:cNvGrpSpPr/>
          <p:nvPr/>
        </p:nvGrpSpPr>
        <p:grpSpPr>
          <a:xfrm>
            <a:off x="655200" y="3060000"/>
            <a:ext cx="2682049" cy="461665"/>
            <a:chOff x="500564" y="2430820"/>
            <a:chExt cx="2682049" cy="461665"/>
          </a:xfrm>
        </p:grpSpPr>
        <p:sp>
          <p:nvSpPr>
            <p:cNvPr id="26" name="文本框 25">
              <a:extLst>
                <a:ext uri="{FF2B5EF4-FFF2-40B4-BE49-F238E27FC236}">
                  <a16:creationId xmlns:a16="http://schemas.microsoft.com/office/drawing/2014/main" id="{1901FF12-6756-43B3-B96E-46471C0C840F}"/>
                </a:ext>
              </a:extLst>
            </p:cNvPr>
            <p:cNvSpPr txBox="1"/>
            <p:nvPr/>
          </p:nvSpPr>
          <p:spPr>
            <a:xfrm>
              <a:off x="817863" y="2430820"/>
              <a:ext cx="236475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Proposed Method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27" name="矩形 26">
              <a:extLst>
                <a:ext uri="{FF2B5EF4-FFF2-40B4-BE49-F238E27FC236}">
                  <a16:creationId xmlns:a16="http://schemas.microsoft.com/office/drawing/2014/main" id="{EA277E58-386A-4EF2-8A7D-E3DDE68E6CE1}"/>
                </a:ext>
              </a:extLst>
            </p:cNvPr>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3</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428779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30</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DSC</a:t>
            </a:r>
            <a:endParaRPr lang="zh-CN" altLang="en-US" sz="32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2EBC791-EB9B-4084-82D0-486FE5DB7BC0}"/>
              </a:ext>
            </a:extLst>
          </p:cNvPr>
          <p:cNvSpPr txBox="1"/>
          <p:nvPr/>
        </p:nvSpPr>
        <p:spPr>
          <a:xfrm>
            <a:off x="637131" y="5867198"/>
            <a:ext cx="8005425"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The convergence history of the DSC for the CNN model developed for the case of (a) linear elasticity with small deformation and (b) geometric and material nonlinearities.</a:t>
            </a: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F176F7D-4266-4BE0-A0CC-00BC7B38BBCD}"/>
              </a:ext>
            </a:extLst>
          </p:cNvPr>
          <p:cNvPicPr>
            <a:picLocks noChangeAspect="1"/>
          </p:cNvPicPr>
          <p:nvPr/>
        </p:nvPicPr>
        <p:blipFill>
          <a:blip r:embed="rId2"/>
          <a:stretch>
            <a:fillRect/>
          </a:stretch>
        </p:blipFill>
        <p:spPr>
          <a:xfrm>
            <a:off x="2410595" y="964832"/>
            <a:ext cx="4590759" cy="4784895"/>
          </a:xfrm>
          <a:prstGeom prst="rect">
            <a:avLst/>
          </a:prstGeom>
        </p:spPr>
      </p:pic>
    </p:spTree>
    <p:extLst>
      <p:ext uri="{BB962C8B-B14F-4D97-AF65-F5344CB8AC3E}">
        <p14:creationId xmlns:p14="http://schemas.microsoft.com/office/powerpoint/2010/main" val="36443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31</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MSE Loss &amp; DSC</a:t>
            </a:r>
            <a:endParaRPr lang="zh-CN" altLang="en-US" sz="32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2EBC791-EB9B-4084-82D0-486FE5DB7BC0}"/>
              </a:ext>
            </a:extLst>
          </p:cNvPr>
          <p:cNvSpPr txBox="1"/>
          <p:nvPr/>
        </p:nvSpPr>
        <p:spPr>
          <a:xfrm>
            <a:off x="637131" y="5867198"/>
            <a:ext cx="8005425"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The convergence history of the CNN model developed for the case of linear elasticity under stress constraint: (a) loss history and (b) DSC history.</a:t>
            </a:r>
            <a:endParaRPr lang="zh-CN" altLang="en-US" sz="16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6FA2CAC-7D77-42BB-B340-870BF72EAC2D}"/>
              </a:ext>
            </a:extLst>
          </p:cNvPr>
          <p:cNvPicPr>
            <a:picLocks noChangeAspect="1"/>
          </p:cNvPicPr>
          <p:nvPr/>
        </p:nvPicPr>
        <p:blipFill>
          <a:blip r:embed="rId2"/>
          <a:stretch>
            <a:fillRect/>
          </a:stretch>
        </p:blipFill>
        <p:spPr>
          <a:xfrm>
            <a:off x="2399453" y="993991"/>
            <a:ext cx="4343510" cy="4758135"/>
          </a:xfrm>
          <a:prstGeom prst="rect">
            <a:avLst/>
          </a:prstGeom>
        </p:spPr>
      </p:pic>
    </p:spTree>
    <p:extLst>
      <p:ext uri="{BB962C8B-B14F-4D97-AF65-F5344CB8AC3E}">
        <p14:creationId xmlns:p14="http://schemas.microsoft.com/office/powerpoint/2010/main" val="19843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32</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Comparison</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E2EBC791-EB9B-4084-82D0-486FE5DB7BC0}"/>
                  </a:ext>
                </a:extLst>
              </p:cNvPr>
              <p:cNvSpPr txBox="1"/>
              <p:nvPr/>
            </p:nvSpPr>
            <p:spPr>
              <a:xfrm>
                <a:off x="637131" y="5867198"/>
                <a:ext cx="8005425"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Comparison between optimized designs for the case of </a:t>
                </a:r>
                <a:r>
                  <a:rPr lang="en-US" altLang="zh-CN" sz="1600" b="1" dirty="0">
                    <a:latin typeface="Times New Roman" panose="02020603050405020304" pitchFamily="18" charset="0"/>
                    <a:cs typeface="Times New Roman" panose="02020603050405020304" pitchFamily="18" charset="0"/>
                  </a:rPr>
                  <a:t>linear elasticity with small deformation</a:t>
                </a:r>
                <a:r>
                  <a:rPr lang="en-US" altLang="zh-CN" sz="1600" dirty="0">
                    <a:latin typeface="Times New Roman" panose="02020603050405020304" pitchFamily="18" charset="0"/>
                    <a:cs typeface="Times New Roman" panose="02020603050405020304" pitchFamily="18" charset="0"/>
                  </a:rPr>
                  <a:t>. The design space has a dimension of 1 m</a:t>
                </a:r>
                <a14:m>
                  <m:oMath xmlns:m="http://schemas.openxmlformats.org/officeDocument/2006/math">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1 m.</a:t>
                </a:r>
                <a:endParaRPr lang="zh-CN" altLang="en-US" sz="1600" dirty="0">
                  <a:latin typeface="Times New Roman" panose="02020603050405020304" pitchFamily="18" charset="0"/>
                  <a:cs typeface="Times New Roman" panose="02020603050405020304" pitchFamily="18" charset="0"/>
                </a:endParaRPr>
              </a:p>
            </p:txBody>
          </p:sp>
        </mc:Choice>
        <mc:Fallback>
          <p:sp>
            <p:nvSpPr>
              <p:cNvPr id="21" name="文本框 20">
                <a:extLst>
                  <a:ext uri="{FF2B5EF4-FFF2-40B4-BE49-F238E27FC236}">
                    <a16:creationId xmlns:a16="http://schemas.microsoft.com/office/drawing/2014/main" id="{E2EBC791-EB9B-4084-82D0-486FE5DB7BC0}"/>
                  </a:ext>
                </a:extLst>
              </p:cNvPr>
              <p:cNvSpPr txBox="1">
                <a:spLocks noRot="1" noChangeAspect="1" noMove="1" noResize="1" noEditPoints="1" noAdjustHandles="1" noChangeArrowheads="1" noChangeShapeType="1" noTextEdit="1"/>
              </p:cNvSpPr>
              <p:nvPr/>
            </p:nvSpPr>
            <p:spPr>
              <a:xfrm>
                <a:off x="637131" y="5867198"/>
                <a:ext cx="8005425" cy="584775"/>
              </a:xfrm>
              <a:prstGeom prst="rect">
                <a:avLst/>
              </a:prstGeom>
              <a:blipFill>
                <a:blip r:embed="rId2"/>
                <a:stretch>
                  <a:fillRect l="-457" t="-3125" b="-125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5C8CB34-5861-4D1E-AA7D-2740EF5875C7}"/>
              </a:ext>
            </a:extLst>
          </p:cNvPr>
          <p:cNvPicPr>
            <a:picLocks noChangeAspect="1"/>
          </p:cNvPicPr>
          <p:nvPr/>
        </p:nvPicPr>
        <p:blipFill>
          <a:blip r:embed="rId3"/>
          <a:stretch>
            <a:fillRect/>
          </a:stretch>
        </p:blipFill>
        <p:spPr>
          <a:xfrm>
            <a:off x="1812511" y="940145"/>
            <a:ext cx="5518977" cy="4839845"/>
          </a:xfrm>
          <a:prstGeom prst="rect">
            <a:avLst/>
          </a:prstGeom>
        </p:spPr>
      </p:pic>
    </p:spTree>
    <p:extLst>
      <p:ext uri="{BB962C8B-B14F-4D97-AF65-F5344CB8AC3E}">
        <p14:creationId xmlns:p14="http://schemas.microsoft.com/office/powerpoint/2010/main" val="6013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33</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Comparison</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E2EBC791-EB9B-4084-82D0-486FE5DB7BC0}"/>
                  </a:ext>
                </a:extLst>
              </p:cNvPr>
              <p:cNvSpPr txBox="1"/>
              <p:nvPr/>
            </p:nvSpPr>
            <p:spPr>
              <a:xfrm>
                <a:off x="637131" y="5867198"/>
                <a:ext cx="8005425"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Comparison between optimized designs for the case of </a:t>
                </a:r>
                <a:r>
                  <a:rPr lang="en-US" altLang="zh-CN" sz="1600" b="1" dirty="0">
                    <a:latin typeface="Times New Roman" panose="02020603050405020304" pitchFamily="18" charset="0"/>
                    <a:cs typeface="Times New Roman" panose="02020603050405020304" pitchFamily="18" charset="0"/>
                  </a:rPr>
                  <a:t> nonlinear elasticity</a:t>
                </a:r>
              </a:p>
              <a:p>
                <a:r>
                  <a:rPr lang="en-US" altLang="zh-CN" sz="1600" b="1" dirty="0">
                    <a:latin typeface="Times New Roman" panose="02020603050405020304" pitchFamily="18" charset="0"/>
                    <a:cs typeface="Times New Roman" panose="02020603050405020304" pitchFamily="18" charset="0"/>
                  </a:rPr>
                  <a:t>with finite deformation</a:t>
                </a:r>
                <a:r>
                  <a:rPr lang="en-US" altLang="zh-CN" sz="1600" dirty="0">
                    <a:latin typeface="Times New Roman" panose="02020603050405020304" pitchFamily="18" charset="0"/>
                    <a:cs typeface="Times New Roman" panose="02020603050405020304" pitchFamily="18" charset="0"/>
                  </a:rPr>
                  <a:t>. The design space has a dimension of 1 m</a:t>
                </a:r>
                <a14:m>
                  <m:oMath xmlns:m="http://schemas.openxmlformats.org/officeDocument/2006/math">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1 m.</a:t>
                </a:r>
                <a:endParaRPr lang="zh-CN" altLang="en-US" sz="1600" dirty="0">
                  <a:latin typeface="Times New Roman" panose="02020603050405020304" pitchFamily="18" charset="0"/>
                  <a:cs typeface="Times New Roman" panose="02020603050405020304" pitchFamily="18" charset="0"/>
                </a:endParaRPr>
              </a:p>
            </p:txBody>
          </p:sp>
        </mc:Choice>
        <mc:Fallback>
          <p:sp>
            <p:nvSpPr>
              <p:cNvPr id="21" name="文本框 20">
                <a:extLst>
                  <a:ext uri="{FF2B5EF4-FFF2-40B4-BE49-F238E27FC236}">
                    <a16:creationId xmlns:a16="http://schemas.microsoft.com/office/drawing/2014/main" id="{E2EBC791-EB9B-4084-82D0-486FE5DB7BC0}"/>
                  </a:ext>
                </a:extLst>
              </p:cNvPr>
              <p:cNvSpPr txBox="1">
                <a:spLocks noRot="1" noChangeAspect="1" noMove="1" noResize="1" noEditPoints="1" noAdjustHandles="1" noChangeArrowheads="1" noChangeShapeType="1" noTextEdit="1"/>
              </p:cNvSpPr>
              <p:nvPr/>
            </p:nvSpPr>
            <p:spPr>
              <a:xfrm>
                <a:off x="637131" y="5867198"/>
                <a:ext cx="8005425" cy="584775"/>
              </a:xfrm>
              <a:prstGeom prst="rect">
                <a:avLst/>
              </a:prstGeom>
              <a:blipFill>
                <a:blip r:embed="rId2"/>
                <a:stretch>
                  <a:fillRect l="-457" t="-3125" b="-125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1ADEB8-CF22-4D9F-81BC-996B818C32EA}"/>
              </a:ext>
            </a:extLst>
          </p:cNvPr>
          <p:cNvPicPr>
            <a:picLocks noChangeAspect="1"/>
          </p:cNvPicPr>
          <p:nvPr/>
        </p:nvPicPr>
        <p:blipFill>
          <a:blip r:embed="rId3"/>
          <a:stretch>
            <a:fillRect/>
          </a:stretch>
        </p:blipFill>
        <p:spPr>
          <a:xfrm>
            <a:off x="102548" y="1533834"/>
            <a:ext cx="4538412" cy="3765123"/>
          </a:xfrm>
          <a:prstGeom prst="rect">
            <a:avLst/>
          </a:prstGeom>
        </p:spPr>
      </p:pic>
      <p:pic>
        <p:nvPicPr>
          <p:cNvPr id="5" name="图片 4">
            <a:extLst>
              <a:ext uri="{FF2B5EF4-FFF2-40B4-BE49-F238E27FC236}">
                <a16:creationId xmlns:a16="http://schemas.microsoft.com/office/drawing/2014/main" id="{C7ADD1F1-8707-4421-92D6-36BDFAD10E1D}"/>
              </a:ext>
            </a:extLst>
          </p:cNvPr>
          <p:cNvPicPr>
            <a:picLocks noChangeAspect="1"/>
          </p:cNvPicPr>
          <p:nvPr/>
        </p:nvPicPr>
        <p:blipFill>
          <a:blip r:embed="rId4"/>
          <a:stretch>
            <a:fillRect/>
          </a:stretch>
        </p:blipFill>
        <p:spPr>
          <a:xfrm>
            <a:off x="4548404" y="2041179"/>
            <a:ext cx="4564358" cy="3362631"/>
          </a:xfrm>
          <a:prstGeom prst="rect">
            <a:avLst/>
          </a:prstGeom>
        </p:spPr>
      </p:pic>
      <p:pic>
        <p:nvPicPr>
          <p:cNvPr id="9" name="图片 8">
            <a:extLst>
              <a:ext uri="{FF2B5EF4-FFF2-40B4-BE49-F238E27FC236}">
                <a16:creationId xmlns:a16="http://schemas.microsoft.com/office/drawing/2014/main" id="{DE930355-FCE8-473E-9818-D1BA277BE270}"/>
              </a:ext>
            </a:extLst>
          </p:cNvPr>
          <p:cNvPicPr>
            <a:picLocks noChangeAspect="1"/>
          </p:cNvPicPr>
          <p:nvPr/>
        </p:nvPicPr>
        <p:blipFill>
          <a:blip r:embed="rId5"/>
          <a:stretch>
            <a:fillRect/>
          </a:stretch>
        </p:blipFill>
        <p:spPr>
          <a:xfrm>
            <a:off x="4401012" y="1380452"/>
            <a:ext cx="4472056" cy="574392"/>
          </a:xfrm>
          <a:prstGeom prst="rect">
            <a:avLst/>
          </a:prstGeom>
        </p:spPr>
      </p:pic>
    </p:spTree>
    <p:extLst>
      <p:ext uri="{BB962C8B-B14F-4D97-AF65-F5344CB8AC3E}">
        <p14:creationId xmlns:p14="http://schemas.microsoft.com/office/powerpoint/2010/main" val="40352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34</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Comparison</a:t>
            </a:r>
            <a:endParaRPr lang="zh-CN"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E2EBC791-EB9B-4084-82D0-486FE5DB7BC0}"/>
                  </a:ext>
                </a:extLst>
              </p:cNvPr>
              <p:cNvSpPr txBox="1"/>
              <p:nvPr/>
            </p:nvSpPr>
            <p:spPr>
              <a:xfrm>
                <a:off x="637131" y="5867198"/>
                <a:ext cx="8005425" cy="584775"/>
              </a:xfrm>
              <a:prstGeom prst="rect">
                <a:avLst/>
              </a:prstGeom>
              <a:noFill/>
            </p:spPr>
            <p:txBody>
              <a:bodyPr wrap="square">
                <a:spAutoFit/>
              </a:bodyPr>
              <a:lstStyle/>
              <a:p>
                <a:r>
                  <a:rPr lang="en-US" altLang="zh-CN" sz="1600" dirty="0">
                    <a:solidFill>
                      <a:srgbClr val="3333B2"/>
                    </a:solidFill>
                    <a:latin typeface="Times New Roman" panose="02020603050405020304" pitchFamily="18" charset="0"/>
                    <a:cs typeface="Times New Roman" panose="02020603050405020304" pitchFamily="18" charset="0"/>
                  </a:rPr>
                  <a:t>Figure.  </a:t>
                </a:r>
                <a:r>
                  <a:rPr lang="en-US" altLang="zh-CN" sz="1600" dirty="0">
                    <a:latin typeface="Times New Roman" panose="02020603050405020304" pitchFamily="18" charset="0"/>
                    <a:cs typeface="Times New Roman" panose="02020603050405020304" pitchFamily="18" charset="0"/>
                  </a:rPr>
                  <a:t>Comparison between optimized designs for the case of </a:t>
                </a:r>
                <a:r>
                  <a:rPr lang="en-US" altLang="zh-CN" sz="1600" b="1" dirty="0">
                    <a:latin typeface="Times New Roman" panose="02020603050405020304" pitchFamily="18" charset="0"/>
                    <a:cs typeface="Times New Roman" panose="02020603050405020304" pitchFamily="18" charset="0"/>
                  </a:rPr>
                  <a:t>  linear elasticity under stress constraint</a:t>
                </a:r>
                <a:r>
                  <a:rPr lang="en-US" altLang="zh-CN" sz="1600" dirty="0">
                    <a:latin typeface="Times New Roman" panose="02020603050405020304" pitchFamily="18" charset="0"/>
                    <a:cs typeface="Times New Roman" panose="02020603050405020304" pitchFamily="18" charset="0"/>
                  </a:rPr>
                  <a:t>. The design space has a dimension of 1 m</a:t>
                </a:r>
                <a14:m>
                  <m:oMath xmlns:m="http://schemas.openxmlformats.org/officeDocument/2006/math">
                    <m:r>
                      <a:rPr lang="en-US" altLang="zh-CN" sz="1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1 m.</a:t>
                </a:r>
                <a:endParaRPr lang="zh-CN" altLang="en-US" sz="1600" dirty="0">
                  <a:latin typeface="Times New Roman" panose="02020603050405020304" pitchFamily="18" charset="0"/>
                  <a:cs typeface="Times New Roman" panose="02020603050405020304" pitchFamily="18" charset="0"/>
                </a:endParaRPr>
              </a:p>
            </p:txBody>
          </p:sp>
        </mc:Choice>
        <mc:Fallback>
          <p:sp>
            <p:nvSpPr>
              <p:cNvPr id="21" name="文本框 20">
                <a:extLst>
                  <a:ext uri="{FF2B5EF4-FFF2-40B4-BE49-F238E27FC236}">
                    <a16:creationId xmlns:a16="http://schemas.microsoft.com/office/drawing/2014/main" id="{E2EBC791-EB9B-4084-82D0-486FE5DB7BC0}"/>
                  </a:ext>
                </a:extLst>
              </p:cNvPr>
              <p:cNvSpPr txBox="1">
                <a:spLocks noRot="1" noChangeAspect="1" noMove="1" noResize="1" noEditPoints="1" noAdjustHandles="1" noChangeArrowheads="1" noChangeShapeType="1" noTextEdit="1"/>
              </p:cNvSpPr>
              <p:nvPr/>
            </p:nvSpPr>
            <p:spPr>
              <a:xfrm>
                <a:off x="637131" y="5867198"/>
                <a:ext cx="8005425" cy="584775"/>
              </a:xfrm>
              <a:prstGeom prst="rect">
                <a:avLst/>
              </a:prstGeom>
              <a:blipFill>
                <a:blip r:embed="rId2"/>
                <a:stretch>
                  <a:fillRect l="-457" t="-3125" b="-125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F1ADEB8-CF22-4D9F-81BC-996B818C32E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2548" y="1722358"/>
            <a:ext cx="4538412" cy="3388074"/>
          </a:xfrm>
          <a:prstGeom prst="rect">
            <a:avLst/>
          </a:prstGeom>
        </p:spPr>
      </p:pic>
      <p:pic>
        <p:nvPicPr>
          <p:cNvPr id="5" name="图片 4">
            <a:extLst>
              <a:ext uri="{FF2B5EF4-FFF2-40B4-BE49-F238E27FC236}">
                <a16:creationId xmlns:a16="http://schemas.microsoft.com/office/drawing/2014/main" id="{C7ADD1F1-8707-4421-92D6-36BDFAD10E1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48404" y="2646191"/>
            <a:ext cx="4564358" cy="2152607"/>
          </a:xfrm>
          <a:prstGeom prst="rect">
            <a:avLst/>
          </a:prstGeom>
        </p:spPr>
      </p:pic>
      <p:pic>
        <p:nvPicPr>
          <p:cNvPr id="9" name="图片 8">
            <a:extLst>
              <a:ext uri="{FF2B5EF4-FFF2-40B4-BE49-F238E27FC236}">
                <a16:creationId xmlns:a16="http://schemas.microsoft.com/office/drawing/2014/main" id="{DE930355-FCE8-473E-9818-D1BA277BE270}"/>
              </a:ext>
            </a:extLst>
          </p:cNvPr>
          <p:cNvPicPr>
            <a:picLocks noChangeAspect="1"/>
          </p:cNvPicPr>
          <p:nvPr/>
        </p:nvPicPr>
        <p:blipFill>
          <a:blip r:embed="rId5"/>
          <a:stretch>
            <a:fillRect/>
          </a:stretch>
        </p:blipFill>
        <p:spPr>
          <a:xfrm>
            <a:off x="4819773" y="1920189"/>
            <a:ext cx="4292126" cy="551282"/>
          </a:xfrm>
          <a:prstGeom prst="rect">
            <a:avLst/>
          </a:prstGeom>
        </p:spPr>
      </p:pic>
    </p:spTree>
    <p:extLst>
      <p:ext uri="{BB962C8B-B14F-4D97-AF65-F5344CB8AC3E}">
        <p14:creationId xmlns:p14="http://schemas.microsoft.com/office/powerpoint/2010/main" val="23671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35</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Contents</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19" name="组合 18"/>
          <p:cNvGrpSpPr/>
          <p:nvPr/>
        </p:nvGrpSpPr>
        <p:grpSpPr>
          <a:xfrm>
            <a:off x="656012" y="1260000"/>
            <a:ext cx="2005582" cy="461665"/>
            <a:chOff x="500564" y="1851259"/>
            <a:chExt cx="2005582" cy="461665"/>
          </a:xfrm>
        </p:grpSpPr>
        <p:sp>
          <p:nvSpPr>
            <p:cNvPr id="8" name="文本框 7"/>
            <p:cNvSpPr txBox="1"/>
            <p:nvPr/>
          </p:nvSpPr>
          <p:spPr>
            <a:xfrm>
              <a:off x="817863" y="1851259"/>
              <a:ext cx="1688283"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Background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500564" y="1954220"/>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1</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0" name="组合 19"/>
          <p:cNvGrpSpPr/>
          <p:nvPr/>
        </p:nvGrpSpPr>
        <p:grpSpPr>
          <a:xfrm>
            <a:off x="656012" y="2160000"/>
            <a:ext cx="1867723" cy="461665"/>
            <a:chOff x="500564" y="2430820"/>
            <a:chExt cx="1867723" cy="461665"/>
          </a:xfrm>
        </p:grpSpPr>
        <p:sp>
          <p:nvSpPr>
            <p:cNvPr id="9" name="文本框 8"/>
            <p:cNvSpPr txBox="1"/>
            <p:nvPr/>
          </p:nvSpPr>
          <p:spPr>
            <a:xfrm>
              <a:off x="817863" y="2430820"/>
              <a:ext cx="1550424"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Motivation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2</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a:off x="656012" y="3960000"/>
            <a:ext cx="3138905" cy="461665"/>
            <a:chOff x="500564" y="4538835"/>
            <a:chExt cx="3138905" cy="461665"/>
          </a:xfrm>
        </p:grpSpPr>
        <p:sp>
          <p:nvSpPr>
            <p:cNvPr id="11" name="文本框 10"/>
            <p:cNvSpPr txBox="1"/>
            <p:nvPr/>
          </p:nvSpPr>
          <p:spPr>
            <a:xfrm>
              <a:off x="817863" y="4538835"/>
              <a:ext cx="2821606"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Experimental Results</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500564" y="4611018"/>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4</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4" name="组合 23"/>
          <p:cNvGrpSpPr/>
          <p:nvPr/>
        </p:nvGrpSpPr>
        <p:grpSpPr>
          <a:xfrm>
            <a:off x="656011" y="4860000"/>
            <a:ext cx="1902990" cy="461665"/>
            <a:chOff x="500563" y="5118394"/>
            <a:chExt cx="1902990" cy="461665"/>
          </a:xfrm>
        </p:grpSpPr>
        <p:sp>
          <p:nvSpPr>
            <p:cNvPr id="12" name="文本框 11"/>
            <p:cNvSpPr txBox="1"/>
            <p:nvPr/>
          </p:nvSpPr>
          <p:spPr>
            <a:xfrm>
              <a:off x="817863" y="5118394"/>
              <a:ext cx="1585690"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Conclusion</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8" name="矩形 17"/>
            <p:cNvSpPr/>
            <p:nvPr/>
          </p:nvSpPr>
          <p:spPr>
            <a:xfrm>
              <a:off x="500563" y="5221355"/>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5</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5" name="组合 24">
            <a:extLst>
              <a:ext uri="{FF2B5EF4-FFF2-40B4-BE49-F238E27FC236}">
                <a16:creationId xmlns:a16="http://schemas.microsoft.com/office/drawing/2014/main" id="{C592FF3F-342F-43C5-92B7-6D6556BAD7AA}"/>
              </a:ext>
            </a:extLst>
          </p:cNvPr>
          <p:cNvGrpSpPr/>
          <p:nvPr/>
        </p:nvGrpSpPr>
        <p:grpSpPr>
          <a:xfrm>
            <a:off x="655200" y="3060000"/>
            <a:ext cx="2682049" cy="461665"/>
            <a:chOff x="500564" y="2430820"/>
            <a:chExt cx="2682049" cy="461665"/>
          </a:xfrm>
        </p:grpSpPr>
        <p:sp>
          <p:nvSpPr>
            <p:cNvPr id="26" name="文本框 25">
              <a:extLst>
                <a:ext uri="{FF2B5EF4-FFF2-40B4-BE49-F238E27FC236}">
                  <a16:creationId xmlns:a16="http://schemas.microsoft.com/office/drawing/2014/main" id="{1901FF12-6756-43B3-B96E-46471C0C840F}"/>
                </a:ext>
              </a:extLst>
            </p:cNvPr>
            <p:cNvSpPr txBox="1"/>
            <p:nvPr/>
          </p:nvSpPr>
          <p:spPr>
            <a:xfrm>
              <a:off x="817863" y="2430820"/>
              <a:ext cx="236475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Proposed Method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27" name="矩形 26">
              <a:extLst>
                <a:ext uri="{FF2B5EF4-FFF2-40B4-BE49-F238E27FC236}">
                  <a16:creationId xmlns:a16="http://schemas.microsoft.com/office/drawing/2014/main" id="{EA277E58-386A-4EF2-8A7D-E3DDE68E6CE1}"/>
                </a:ext>
              </a:extLst>
            </p:cNvPr>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3</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55806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36</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Conclusion</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3" name="组合 2"/>
          <p:cNvGrpSpPr/>
          <p:nvPr/>
        </p:nvGrpSpPr>
        <p:grpSpPr>
          <a:xfrm>
            <a:off x="238291" y="2036456"/>
            <a:ext cx="8899816" cy="2883604"/>
            <a:chOff x="235291" y="1133856"/>
            <a:chExt cx="8899816" cy="3419856"/>
          </a:xfrm>
        </p:grpSpPr>
        <p:sp>
          <p:nvSpPr>
            <p:cNvPr id="4" name="矩形 3"/>
            <p:cNvSpPr/>
            <p:nvPr/>
          </p:nvSpPr>
          <p:spPr>
            <a:xfrm>
              <a:off x="250032" y="1133856"/>
              <a:ext cx="8637936" cy="475488"/>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Times New Roman" panose="02020603050405020304" pitchFamily="18" charset="0"/>
                  <a:cs typeface="Times New Roman" panose="02020603050405020304" pitchFamily="18" charset="0"/>
                </a:rPr>
                <a:t>Contributions</a:t>
              </a:r>
              <a:endParaRPr lang="zh-CN" altLang="en-US" sz="2000" dirty="0">
                <a:latin typeface="Times New Roman" panose="02020603050405020304" pitchFamily="18" charset="0"/>
                <a:cs typeface="Times New Roman" panose="02020603050405020304" pitchFamily="18" charset="0"/>
              </a:endParaRPr>
            </a:p>
          </p:txBody>
        </p:sp>
        <p:sp>
          <p:nvSpPr>
            <p:cNvPr id="5" name="矩形 4"/>
            <p:cNvSpPr/>
            <p:nvPr/>
          </p:nvSpPr>
          <p:spPr>
            <a:xfrm>
              <a:off x="250032" y="1609344"/>
              <a:ext cx="8637936" cy="2944368"/>
            </a:xfrm>
            <a:prstGeom prst="rect">
              <a:avLst/>
            </a:prstGeom>
            <a:solidFill>
              <a:srgbClr val="E9E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 name="文本框 5"/>
            <p:cNvSpPr txBox="1"/>
            <p:nvPr/>
          </p:nvSpPr>
          <p:spPr>
            <a:xfrm>
              <a:off x="235291" y="1609345"/>
              <a:ext cx="8899816" cy="1759741"/>
            </a:xfrm>
            <a:prstGeom prst="rect">
              <a:avLst/>
            </a:prstGeom>
            <a:noFill/>
          </p:spPr>
          <p:txBody>
            <a:bodyPr wrap="square" rtlCol="0">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Develop three CNN models to predict the optimized designs in three cases.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developed machine learning models are robust, and they are in an excellent agreement with the results obtained from the mathematically rigorous nonlinear topology optimization frameworks, which require an expensive computational cost.</a:t>
              </a:r>
            </a:p>
          </p:txBody>
        </p:sp>
      </p:grpSp>
    </p:spTree>
    <p:extLst>
      <p:ext uri="{BB962C8B-B14F-4D97-AF65-F5344CB8AC3E}">
        <p14:creationId xmlns:p14="http://schemas.microsoft.com/office/powerpoint/2010/main" val="366919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37</a:t>
            </a:fld>
            <a:endParaRPr lang="zh-CN" altLang="en-US" sz="1100">
              <a:latin typeface="Times New Roman" panose="02020603050405020304" pitchFamily="18" charset="0"/>
              <a:cs typeface="Times New Roman" panose="02020603050405020304" pitchFamily="18" charset="0"/>
            </a:endParaRPr>
          </a:p>
        </p:txBody>
      </p:sp>
      <p:sp>
        <p:nvSpPr>
          <p:cNvPr id="3" name="内容占位符 2"/>
          <p:cNvSpPr>
            <a:spLocks noGrp="1"/>
          </p:cNvSpPr>
          <p:nvPr>
            <p:ph sz="quarter" idx="13"/>
          </p:nvPr>
        </p:nvSpPr>
        <p:spPr/>
        <p:txBody>
          <a:bodyPr>
            <a:noAutofit/>
          </a:bodyPr>
          <a:lstStyle/>
          <a:p>
            <a:r>
              <a:rPr lang="en-US" altLang="zh-CN" sz="3200" dirty="0">
                <a:latin typeface="Times New Roman" panose="02020603050405020304" pitchFamily="18" charset="0"/>
                <a:ea typeface="+mn-ea"/>
                <a:cs typeface="Times New Roman" panose="02020603050405020304" pitchFamily="18" charset="0"/>
              </a:rPr>
              <a:t>Thank You</a:t>
            </a:r>
            <a:endParaRPr lang="zh-CN" altLang="en-US" sz="3200" dirty="0">
              <a:latin typeface="Times New Roman" panose="02020603050405020304" pitchFamily="18" charset="0"/>
              <a:ea typeface="+mn-ea"/>
              <a:cs typeface="Times New Roman" panose="02020603050405020304" pitchFamily="18" charset="0"/>
            </a:endParaRPr>
          </a:p>
        </p:txBody>
      </p:sp>
      <p:sp>
        <p:nvSpPr>
          <p:cNvPr id="4" name="内容占位符 2">
            <a:extLst>
              <a:ext uri="{FF2B5EF4-FFF2-40B4-BE49-F238E27FC236}">
                <a16:creationId xmlns:a16="http://schemas.microsoft.com/office/drawing/2014/main" id="{8996302F-F83D-43FD-B606-439FEE373C4B}"/>
              </a:ext>
            </a:extLst>
          </p:cNvPr>
          <p:cNvSpPr txBox="1">
            <a:spLocks/>
          </p:cNvSpPr>
          <p:nvPr/>
        </p:nvSpPr>
        <p:spPr>
          <a:xfrm>
            <a:off x="2244952" y="2854452"/>
            <a:ext cx="4654096" cy="11490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6000" dirty="0">
                <a:solidFill>
                  <a:srgbClr val="3333B2"/>
                </a:solidFill>
                <a:latin typeface="Times New Roman" panose="02020603050405020304" pitchFamily="18" charset="0"/>
                <a:cs typeface="Times New Roman" panose="02020603050405020304" pitchFamily="18" charset="0"/>
              </a:rPr>
              <a:t>Thank You</a:t>
            </a:r>
          </a:p>
          <a:p>
            <a:pPr algn="ctr"/>
            <a:r>
              <a:rPr lang="en-US" altLang="zh-CN" sz="6000" dirty="0">
                <a:solidFill>
                  <a:srgbClr val="3333B2"/>
                </a:solidFill>
                <a:latin typeface="Times New Roman" panose="02020603050405020304" pitchFamily="18" charset="0"/>
                <a:cs typeface="Times New Roman" panose="02020603050405020304" pitchFamily="18" charset="0"/>
              </a:rPr>
              <a:t>Q&amp;A</a:t>
            </a:r>
            <a:endParaRPr lang="zh-CN" altLang="en-US" sz="6000" dirty="0">
              <a:solidFill>
                <a:srgbClr val="3333B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9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pPr/>
              <a:t>4</a:t>
            </a:fld>
            <a:endParaRPr lang="zh-CN" altLang="en-US">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250032" y="212727"/>
            <a:ext cx="2487269" cy="504825"/>
          </a:xfrm>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Introduction  </a:t>
            </a:r>
            <a:endParaRPr lang="zh-CN" altLang="en-US" sz="3200" dirty="0">
              <a:latin typeface="Times New Roman" panose="02020603050405020304" pitchFamily="18" charset="0"/>
              <a:ea typeface="+mn-ea"/>
              <a:cs typeface="Times New Roman" panose="02020603050405020304" pitchFamily="18" charset="0"/>
              <a:sym typeface="+mn-lt"/>
            </a:endParaRPr>
          </a:p>
        </p:txBody>
      </p:sp>
      <p:sp>
        <p:nvSpPr>
          <p:cNvPr id="8" name="矩形 7">
            <a:extLst>
              <a:ext uri="{FF2B5EF4-FFF2-40B4-BE49-F238E27FC236}">
                <a16:creationId xmlns:a16="http://schemas.microsoft.com/office/drawing/2014/main" id="{67B5F990-637C-4F3E-B41F-EC4C23783B66}"/>
              </a:ext>
            </a:extLst>
          </p:cNvPr>
          <p:cNvSpPr/>
          <p:nvPr/>
        </p:nvSpPr>
        <p:spPr>
          <a:xfrm>
            <a:off x="269122" y="1303740"/>
            <a:ext cx="8723743" cy="4653646"/>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Designing the </a:t>
            </a:r>
            <a:r>
              <a:rPr lang="en-US" altLang="zh-CN" sz="2000" b="1" dirty="0">
                <a:latin typeface="Times New Roman" panose="02020603050405020304" pitchFamily="18" charset="0"/>
                <a:cs typeface="Times New Roman" panose="02020603050405020304" pitchFamily="18" charset="0"/>
              </a:rPr>
              <a:t>architectures</a:t>
            </a:r>
            <a:r>
              <a:rPr lang="en-US" altLang="zh-CN" sz="2000" dirty="0">
                <a:latin typeface="Times New Roman" panose="02020603050405020304" pitchFamily="18" charset="0"/>
                <a:cs typeface="Times New Roman" panose="02020603050405020304" pitchFamily="18" charset="0"/>
              </a:rPr>
              <a:t> of materials is still an active area of research, as it allows for obtaining unique properties.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With the availability of cloud computing, searching for optimal </a:t>
            </a:r>
            <a:r>
              <a:rPr lang="en-US" altLang="zh-CN" sz="2000" b="1" dirty="0">
                <a:latin typeface="Times New Roman" panose="02020603050405020304" pitchFamily="18" charset="0"/>
                <a:cs typeface="Times New Roman" panose="02020603050405020304" pitchFamily="18" charset="0"/>
              </a:rPr>
              <a:t>nonlinear</a:t>
            </a:r>
            <a:r>
              <a:rPr lang="en-US" altLang="zh-CN" sz="2000" dirty="0">
                <a:latin typeface="Times New Roman" panose="02020603050405020304" pitchFamily="18" charset="0"/>
                <a:cs typeface="Times New Roman" panose="02020603050405020304" pitchFamily="18" charset="0"/>
              </a:rPr>
              <a:t> structures is now within reach.</a:t>
            </a:r>
          </a:p>
          <a:p>
            <a:pPr marL="342900" indent="-342900">
              <a:lnSpc>
                <a:spcPct val="150000"/>
              </a:lnSpc>
              <a:buClr>
                <a:srgbClr val="3333B2"/>
              </a:buClr>
              <a:buFont typeface="Wingdings" panose="05000000000000000000" pitchFamily="2" charset="2"/>
              <a:buChar char="n"/>
            </a:pPr>
            <a:r>
              <a:rPr lang="en-US" altLang="zh-CN" sz="2000" b="1" dirty="0">
                <a:latin typeface="Times New Roman" panose="02020603050405020304" pitchFamily="18" charset="0"/>
                <a:cs typeface="Times New Roman" panose="02020603050405020304" pitchFamily="18" charset="0"/>
              </a:rPr>
              <a:t>Topology optimization </a:t>
            </a:r>
            <a:r>
              <a:rPr lang="en-US" altLang="zh-CN" sz="2000" dirty="0">
                <a:latin typeface="Times New Roman" panose="02020603050405020304" pitchFamily="18" charset="0"/>
                <a:cs typeface="Times New Roman" panose="02020603050405020304" pitchFamily="18" charset="0"/>
              </a:rPr>
              <a:t>offers a systematic platform for obtaining new designs of materials and structural systems with optimized responses.</a:t>
            </a:r>
          </a:p>
          <a:p>
            <a:pPr marL="1257300" lvl="2" indent="-342900">
              <a:lnSpc>
                <a:spcPct val="150000"/>
              </a:lnSpc>
              <a:buClr>
                <a:srgbClr val="3333B2"/>
              </a:buClr>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 Identifying the optimal material distribution yielding the desired properties, while still, the design constraints are satisfied.;</a:t>
            </a:r>
          </a:p>
          <a:p>
            <a:pPr marL="1257300" lvl="2" indent="-342900">
              <a:lnSpc>
                <a:spcPct val="150000"/>
              </a:lnSpc>
              <a:buClr>
                <a:srgbClr val="3333B2"/>
              </a:buClr>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 Problems involving many load cases.</a:t>
            </a:r>
          </a:p>
          <a:p>
            <a:pPr marL="2286000" lvl="4" indent="-457200">
              <a:lnSpc>
                <a:spcPct val="150000"/>
              </a:lnSpc>
              <a:buClr>
                <a:srgbClr val="3333B2"/>
              </a:buClr>
              <a:buFont typeface="Wingdings" panose="05000000000000000000" pitchFamily="2" charset="2"/>
              <a:buChar char="l"/>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81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359CDC3-D254-469E-8F04-CC4295B8C37F}" type="slidenum">
              <a:rPr lang="zh-CN" altLang="en-US" smtClean="0">
                <a:latin typeface="Times New Roman" panose="02020603050405020304" pitchFamily="18" charset="0"/>
                <a:cs typeface="Times New Roman" panose="02020603050405020304" pitchFamily="18" charset="0"/>
              </a:rPr>
              <a:pPr/>
              <a:t>5</a:t>
            </a:fld>
            <a:endParaRPr lang="zh-CN" altLang="en-US">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a:xfrm>
            <a:off x="250032" y="212727"/>
            <a:ext cx="5985586" cy="504825"/>
          </a:xfrm>
        </p:spPr>
        <p:txBody>
          <a:bodyPr>
            <a:normAutofit fontScale="92500"/>
          </a:bodyPr>
          <a:lstStyle/>
          <a:p>
            <a:r>
              <a:rPr lang="en-US" altLang="zh-CN" sz="3200" dirty="0">
                <a:latin typeface="Times New Roman" panose="02020603050405020304" pitchFamily="18" charset="0"/>
                <a:ea typeface="+mn-ea"/>
                <a:cs typeface="Times New Roman" panose="02020603050405020304" pitchFamily="18" charset="0"/>
                <a:sym typeface="+mn-lt"/>
              </a:rPr>
              <a:t>Trouble of  Topology  Optimization</a:t>
            </a:r>
            <a:endParaRPr lang="zh-CN" altLang="en-US" sz="3200" dirty="0">
              <a:latin typeface="Times New Roman" panose="02020603050405020304" pitchFamily="18" charset="0"/>
              <a:ea typeface="+mn-ea"/>
              <a:cs typeface="Times New Roman" panose="02020603050405020304" pitchFamily="18" charset="0"/>
              <a:sym typeface="+mn-lt"/>
            </a:endParaRPr>
          </a:p>
        </p:txBody>
      </p:sp>
      <p:sp>
        <p:nvSpPr>
          <p:cNvPr id="8" name="矩形 7">
            <a:extLst>
              <a:ext uri="{FF2B5EF4-FFF2-40B4-BE49-F238E27FC236}">
                <a16:creationId xmlns:a16="http://schemas.microsoft.com/office/drawing/2014/main" id="{67B5F990-637C-4F3E-B41F-EC4C23783B66}"/>
              </a:ext>
            </a:extLst>
          </p:cNvPr>
          <p:cNvSpPr/>
          <p:nvPr/>
        </p:nvSpPr>
        <p:spPr>
          <a:xfrm>
            <a:off x="269122" y="1964462"/>
            <a:ext cx="8723743" cy="2345322"/>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Topology optimization problems are very </a:t>
            </a:r>
            <a:r>
              <a:rPr lang="en-US" altLang="zh-CN" sz="2000" b="1" dirty="0">
                <a:latin typeface="Times New Roman" panose="02020603050405020304" pitchFamily="18" charset="0"/>
                <a:cs typeface="Times New Roman" panose="02020603050405020304" pitchFamily="18" charset="0"/>
              </a:rPr>
              <a:t>computationally expensive </a:t>
            </a:r>
            <a:r>
              <a:rPr lang="en-US" altLang="zh-CN" sz="2000" dirty="0">
                <a:latin typeface="Times New Roman" panose="02020603050405020304" pitchFamily="18" charset="0"/>
                <a:cs typeface="Times New Roman" panose="02020603050405020304" pitchFamily="18" charset="0"/>
              </a:rPr>
              <a:t>due to a large number of design variables and the need for many optimization iterations.</a:t>
            </a:r>
          </a:p>
          <a:p>
            <a:pPr marL="342900" indent="-342900">
              <a:lnSpc>
                <a:spcPct val="150000"/>
              </a:lnSpc>
              <a:buClr>
                <a:srgbClr val="3333B2"/>
              </a:buClr>
              <a:buFont typeface="Wingdings" panose="05000000000000000000" pitchFamily="2" charset="2"/>
              <a:buChar char="n"/>
            </a:pP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Gradient-based topology optimization algorithms may suffer from the dependency on the starting point, given that multiple local optima exist.</a:t>
            </a:r>
          </a:p>
        </p:txBody>
      </p:sp>
    </p:spTree>
    <p:extLst>
      <p:ext uri="{BB962C8B-B14F-4D97-AF65-F5344CB8AC3E}">
        <p14:creationId xmlns:p14="http://schemas.microsoft.com/office/powerpoint/2010/main" val="187784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6</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Contents</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19" name="组合 18"/>
          <p:cNvGrpSpPr/>
          <p:nvPr/>
        </p:nvGrpSpPr>
        <p:grpSpPr>
          <a:xfrm>
            <a:off x="656012" y="1260000"/>
            <a:ext cx="2005582" cy="461665"/>
            <a:chOff x="500564" y="1851259"/>
            <a:chExt cx="2005582" cy="461665"/>
          </a:xfrm>
        </p:grpSpPr>
        <p:sp>
          <p:nvSpPr>
            <p:cNvPr id="8" name="文本框 7"/>
            <p:cNvSpPr txBox="1"/>
            <p:nvPr/>
          </p:nvSpPr>
          <p:spPr>
            <a:xfrm>
              <a:off x="817863" y="1851259"/>
              <a:ext cx="1688283"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Background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500564" y="1954220"/>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1</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0" name="组合 19"/>
          <p:cNvGrpSpPr/>
          <p:nvPr/>
        </p:nvGrpSpPr>
        <p:grpSpPr>
          <a:xfrm>
            <a:off x="656012" y="2160000"/>
            <a:ext cx="1867723" cy="461665"/>
            <a:chOff x="500564" y="2430820"/>
            <a:chExt cx="1867723" cy="461665"/>
          </a:xfrm>
        </p:grpSpPr>
        <p:sp>
          <p:nvSpPr>
            <p:cNvPr id="9" name="文本框 8"/>
            <p:cNvSpPr txBox="1"/>
            <p:nvPr/>
          </p:nvSpPr>
          <p:spPr>
            <a:xfrm>
              <a:off x="817863" y="2430820"/>
              <a:ext cx="1550424"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Motivation</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2</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a:off x="656012" y="3960000"/>
            <a:ext cx="3138905" cy="461665"/>
            <a:chOff x="500564" y="4538835"/>
            <a:chExt cx="3138905" cy="461665"/>
          </a:xfrm>
        </p:grpSpPr>
        <p:sp>
          <p:nvSpPr>
            <p:cNvPr id="11" name="文本框 10"/>
            <p:cNvSpPr txBox="1"/>
            <p:nvPr/>
          </p:nvSpPr>
          <p:spPr>
            <a:xfrm>
              <a:off x="817863" y="4538835"/>
              <a:ext cx="2821606"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Experimental Results</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500564" y="4611018"/>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4</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4" name="组合 23"/>
          <p:cNvGrpSpPr/>
          <p:nvPr/>
        </p:nvGrpSpPr>
        <p:grpSpPr>
          <a:xfrm>
            <a:off x="656011" y="4860000"/>
            <a:ext cx="1902990" cy="461665"/>
            <a:chOff x="500563" y="5118394"/>
            <a:chExt cx="1902990" cy="461665"/>
          </a:xfrm>
        </p:grpSpPr>
        <p:sp>
          <p:nvSpPr>
            <p:cNvPr id="12" name="文本框 11"/>
            <p:cNvSpPr txBox="1"/>
            <p:nvPr/>
          </p:nvSpPr>
          <p:spPr>
            <a:xfrm>
              <a:off x="817863" y="5118394"/>
              <a:ext cx="158569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Conclusion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8" name="矩形 17"/>
            <p:cNvSpPr/>
            <p:nvPr/>
          </p:nvSpPr>
          <p:spPr>
            <a:xfrm>
              <a:off x="500563" y="5221355"/>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5</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5" name="组合 24">
            <a:extLst>
              <a:ext uri="{FF2B5EF4-FFF2-40B4-BE49-F238E27FC236}">
                <a16:creationId xmlns:a16="http://schemas.microsoft.com/office/drawing/2014/main" id="{C592FF3F-342F-43C5-92B7-6D6556BAD7AA}"/>
              </a:ext>
            </a:extLst>
          </p:cNvPr>
          <p:cNvGrpSpPr/>
          <p:nvPr/>
        </p:nvGrpSpPr>
        <p:grpSpPr>
          <a:xfrm>
            <a:off x="655200" y="3060000"/>
            <a:ext cx="2682049" cy="461665"/>
            <a:chOff x="500564" y="2430820"/>
            <a:chExt cx="2682049" cy="461665"/>
          </a:xfrm>
        </p:grpSpPr>
        <p:sp>
          <p:nvSpPr>
            <p:cNvPr id="26" name="文本框 25">
              <a:extLst>
                <a:ext uri="{FF2B5EF4-FFF2-40B4-BE49-F238E27FC236}">
                  <a16:creationId xmlns:a16="http://schemas.microsoft.com/office/drawing/2014/main" id="{1901FF12-6756-43B3-B96E-46471C0C840F}"/>
                </a:ext>
              </a:extLst>
            </p:cNvPr>
            <p:cNvSpPr txBox="1"/>
            <p:nvPr/>
          </p:nvSpPr>
          <p:spPr>
            <a:xfrm>
              <a:off x="817863" y="2430820"/>
              <a:ext cx="236475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Proposed Method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27" name="矩形 26">
              <a:extLst>
                <a:ext uri="{FF2B5EF4-FFF2-40B4-BE49-F238E27FC236}">
                  <a16:creationId xmlns:a16="http://schemas.microsoft.com/office/drawing/2014/main" id="{EA277E58-386A-4EF2-8A7D-E3DDE68E6CE1}"/>
                </a:ext>
              </a:extLst>
            </p:cNvPr>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3</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417585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7</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ML in Topology Optimization</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82109" y="853236"/>
            <a:ext cx="8667211" cy="4191981"/>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implementation of machine learning algorithms in topology optimization has been limited to design spaces with </a:t>
            </a:r>
            <a:r>
              <a:rPr lang="en-US" altLang="zh-CN" sz="2000" b="1" dirty="0">
                <a:latin typeface="Times New Roman" panose="02020603050405020304" pitchFamily="18" charset="0"/>
                <a:cs typeface="Times New Roman" panose="02020603050405020304" pitchFamily="18" charset="0"/>
              </a:rPr>
              <a:t>linear elastic materials </a:t>
            </a:r>
            <a:r>
              <a:rPr lang="en-US" altLang="zh-CN" sz="2000" dirty="0">
                <a:latin typeface="Times New Roman" panose="02020603050405020304" pitchFamily="18" charset="0"/>
                <a:cs typeface="Times New Roman" panose="02020603050405020304" pitchFamily="18" charset="0"/>
              </a:rPr>
              <a:t>undergoing </a:t>
            </a:r>
            <a:r>
              <a:rPr lang="en-US" altLang="zh-CN" sz="2000" b="1" dirty="0">
                <a:latin typeface="Times New Roman" panose="02020603050405020304" pitchFamily="18" charset="0"/>
                <a:cs typeface="Times New Roman" panose="02020603050405020304" pitchFamily="18" charset="0"/>
              </a:rPr>
              <a:t>small deformation</a:t>
            </a:r>
            <a:r>
              <a:rPr lang="en-US" altLang="zh-CN" sz="2000" dirty="0">
                <a:latin typeface="Times New Roman" panose="02020603050405020304" pitchFamily="18" charset="0"/>
                <a:cs typeface="Times New Roman" panose="02020603050405020304" pitchFamily="18" charset="0"/>
              </a:rPr>
              <a:t>, with </a:t>
            </a:r>
            <a:r>
              <a:rPr lang="en-US" altLang="zh-CN" sz="2000" b="1" dirty="0">
                <a:latin typeface="Times New Roman" panose="02020603050405020304" pitchFamily="18" charset="0"/>
                <a:cs typeface="Times New Roman" panose="02020603050405020304" pitchFamily="18" charset="0"/>
              </a:rPr>
              <a:t>linear</a:t>
            </a:r>
            <a:r>
              <a:rPr lang="en-US" altLang="zh-CN" sz="2000" dirty="0">
                <a:latin typeface="Times New Roman" panose="02020603050405020304" pitchFamily="18" charset="0"/>
                <a:cs typeface="Times New Roman" panose="02020603050405020304" pitchFamily="18" charset="0"/>
              </a:rPr>
              <a:t> optimization constraints.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Geometric and material </a:t>
            </a:r>
            <a:r>
              <a:rPr lang="en-US" altLang="zh-CN" sz="2000" b="1" dirty="0">
                <a:latin typeface="Times New Roman" panose="02020603050405020304" pitchFamily="18" charset="0"/>
                <a:cs typeface="Times New Roman" panose="02020603050405020304" pitchFamily="18" charset="0"/>
              </a:rPr>
              <a:t>nonlinearities</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significantly influence </a:t>
            </a:r>
            <a:r>
              <a:rPr lang="en-US" altLang="zh-CN" sz="2000" dirty="0">
                <a:latin typeface="Times New Roman" panose="02020603050405020304" pitchFamily="18" charset="0"/>
                <a:cs typeface="Times New Roman" panose="02020603050405020304" pitchFamily="18" charset="0"/>
              </a:rPr>
              <a:t>the solution of the optimization, provided that the </a:t>
            </a:r>
            <a:r>
              <a:rPr lang="en-US" altLang="zh-CN" sz="2000" b="1" dirty="0">
                <a:latin typeface="Times New Roman" panose="02020603050405020304" pitchFamily="18" charset="0"/>
                <a:cs typeface="Times New Roman" panose="02020603050405020304" pitchFamily="18" charset="0"/>
              </a:rPr>
              <a:t>loads are large </a:t>
            </a:r>
            <a:r>
              <a:rPr lang="en-US" altLang="zh-CN" sz="2000" dirty="0">
                <a:latin typeface="Times New Roman" panose="02020603050405020304" pitchFamily="18" charset="0"/>
                <a:cs typeface="Times New Roman" panose="02020603050405020304" pitchFamily="18" charset="0"/>
              </a:rPr>
              <a:t>enough to onset system nonlinearities.</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So this paper develops ML models that perform a real-time topology optimization of materials under large deformation and small deformation (with and without stress constraint).</a:t>
            </a:r>
          </a:p>
        </p:txBody>
      </p:sp>
      <p:sp>
        <p:nvSpPr>
          <p:cNvPr id="10" name="文本框 9">
            <a:extLst>
              <a:ext uri="{FF2B5EF4-FFF2-40B4-BE49-F238E27FC236}">
                <a16:creationId xmlns:a16="http://schemas.microsoft.com/office/drawing/2014/main" id="{698C4E37-A5B9-49AF-8B7E-3022A60B8592}"/>
              </a:ext>
            </a:extLst>
          </p:cNvPr>
          <p:cNvSpPr txBox="1"/>
          <p:nvPr/>
        </p:nvSpPr>
        <p:spPr>
          <a:xfrm>
            <a:off x="1014689" y="5104715"/>
            <a:ext cx="7350595" cy="960328"/>
          </a:xfrm>
          <a:prstGeom prst="rect">
            <a:avLst/>
          </a:prstGeom>
          <a:noFill/>
        </p:spPr>
        <p:txBody>
          <a:bodyPr wrap="square">
            <a:spAutoFit/>
          </a:bodyPr>
          <a:lstStyle/>
          <a:p>
            <a:pPr>
              <a:lnSpc>
                <a:spcPct val="150000"/>
              </a:lnSpc>
              <a:buClr>
                <a:srgbClr val="3333B2"/>
              </a:buClr>
            </a:pPr>
            <a:r>
              <a:rPr lang="en-US" altLang="zh-CN" sz="2000" dirty="0">
                <a:latin typeface="Times New Roman" panose="02020603050405020304" pitchFamily="18" charset="0"/>
                <a:cs typeface="Times New Roman" panose="02020603050405020304" pitchFamily="18" charset="0"/>
              </a:rPr>
              <a:t>The primary objective of this paper is to develop deep CNN models to solve topology optimization problems.</a:t>
            </a:r>
          </a:p>
        </p:txBody>
      </p:sp>
    </p:spTree>
    <p:extLst>
      <p:ext uri="{BB962C8B-B14F-4D97-AF65-F5344CB8AC3E}">
        <p14:creationId xmlns:p14="http://schemas.microsoft.com/office/powerpoint/2010/main" val="164824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8</a:t>
            </a:fld>
            <a:endParaRPr lang="zh-CN" altLang="en-US" sz="1100">
              <a:latin typeface="Times New Roman" panose="02020603050405020304" pitchFamily="18" charset="0"/>
              <a:cs typeface="Times New Roman" panose="02020603050405020304" pitchFamily="18" charset="0"/>
            </a:endParaRPr>
          </a:p>
        </p:txBody>
      </p:sp>
      <p:sp>
        <p:nvSpPr>
          <p:cNvPr id="2" name="内容占位符 1"/>
          <p:cNvSpPr>
            <a:spLocks noGrp="1"/>
          </p:cNvSpPr>
          <p:nvPr>
            <p:ph sz="quarter" idx="13"/>
          </p:nvPr>
        </p:nvSpPr>
        <p:spPr>
          <a:xfrm>
            <a:off x="250031" y="230425"/>
            <a:ext cx="7531218" cy="504825"/>
          </a:xfrm>
        </p:spPr>
        <p:txBody>
          <a:bodyPr>
            <a:noAutofit/>
          </a:bodyPr>
          <a:lstStyle/>
          <a:p>
            <a:r>
              <a:rPr lang="en-US" altLang="zh-CN" sz="3200" dirty="0">
                <a:latin typeface="Times New Roman" panose="02020603050405020304" pitchFamily="18" charset="0"/>
                <a:cs typeface="Times New Roman" panose="02020603050405020304" pitchFamily="18" charset="0"/>
                <a:sym typeface="+mn-lt"/>
              </a:rPr>
              <a:t>Three CNN Models</a:t>
            </a:r>
            <a:endParaRPr lang="zh-CN" altLang="en-US" sz="3200" dirty="0">
              <a:latin typeface="Times New Roman" panose="02020603050405020304" pitchFamily="18" charset="0"/>
              <a:cs typeface="Times New Roman" panose="02020603050405020304" pitchFamily="18" charset="0"/>
            </a:endParaRPr>
          </a:p>
        </p:txBody>
      </p:sp>
      <p:sp>
        <p:nvSpPr>
          <p:cNvPr id="38" name="矩形 37">
            <a:extLst>
              <a:ext uri="{FF2B5EF4-FFF2-40B4-BE49-F238E27FC236}">
                <a16:creationId xmlns:a16="http://schemas.microsoft.com/office/drawing/2014/main" id="{AFF2A898-6FA8-48EA-B478-EFF9100FA139}"/>
              </a:ext>
            </a:extLst>
          </p:cNvPr>
          <p:cNvSpPr/>
          <p:nvPr/>
        </p:nvSpPr>
        <p:spPr>
          <a:xfrm>
            <a:off x="282109" y="2074401"/>
            <a:ext cx="8667211" cy="3268652"/>
          </a:xfrm>
          <a:prstGeom prst="rect">
            <a:avLst/>
          </a:prstGeom>
        </p:spPr>
        <p:txBody>
          <a:bodyPr wrap="square">
            <a:spAutoFit/>
          </a:bodyPr>
          <a:lstStyle/>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first model assumes </a:t>
            </a:r>
            <a:r>
              <a:rPr lang="en-US" altLang="zh-CN" sz="2000" b="1" dirty="0">
                <a:latin typeface="Times New Roman" panose="02020603050405020304" pitchFamily="18" charset="0"/>
                <a:cs typeface="Times New Roman" panose="02020603050405020304" pitchFamily="18" charset="0"/>
              </a:rPr>
              <a:t>linear</a:t>
            </a:r>
            <a:r>
              <a:rPr lang="en-US" altLang="zh-CN" sz="2000" dirty="0">
                <a:latin typeface="Times New Roman" panose="02020603050405020304" pitchFamily="18" charset="0"/>
                <a:cs typeface="Times New Roman" panose="02020603050405020304" pitchFamily="18" charset="0"/>
              </a:rPr>
              <a:t> elastic material and </a:t>
            </a:r>
            <a:r>
              <a:rPr lang="en-US" altLang="zh-CN" sz="2000" b="1" dirty="0">
                <a:latin typeface="Times New Roman" panose="02020603050405020304" pitchFamily="18" charset="0"/>
                <a:cs typeface="Times New Roman" panose="02020603050405020304" pitchFamily="18" charset="0"/>
              </a:rPr>
              <a:t>small</a:t>
            </a:r>
            <a:r>
              <a:rPr lang="en-US" altLang="zh-CN" sz="2000" dirty="0">
                <a:latin typeface="Times New Roman" panose="02020603050405020304" pitchFamily="18" charset="0"/>
                <a:cs typeface="Times New Roman" panose="02020603050405020304" pitchFamily="18" charset="0"/>
              </a:rPr>
              <a:t> deformations </a:t>
            </a:r>
            <a:r>
              <a:rPr lang="en-US" altLang="zh-CN" sz="2000" b="1" dirty="0">
                <a:latin typeface="Times New Roman" panose="02020603050405020304" pitchFamily="18" charset="0"/>
                <a:cs typeface="Times New Roman" panose="02020603050405020304" pitchFamily="18" charset="0"/>
              </a:rPr>
              <a:t>without</a:t>
            </a:r>
            <a:r>
              <a:rPr lang="en-US" altLang="zh-CN" sz="2000" dirty="0">
                <a:latin typeface="Times New Roman" panose="02020603050405020304" pitchFamily="18" charset="0"/>
                <a:cs typeface="Times New Roman" panose="02020603050405020304" pitchFamily="18" charset="0"/>
              </a:rPr>
              <a:t> stress constraint.</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second model accounting for </a:t>
            </a:r>
            <a:r>
              <a:rPr lang="en-US" altLang="zh-CN" sz="2000" b="1" dirty="0">
                <a:latin typeface="Times New Roman" panose="02020603050405020304" pitchFamily="18" charset="0"/>
                <a:cs typeface="Times New Roman" panose="02020603050405020304" pitchFamily="18" charset="0"/>
              </a:rPr>
              <a:t>large</a:t>
            </a:r>
            <a:r>
              <a:rPr lang="en-US" altLang="zh-CN" sz="2000" dirty="0">
                <a:latin typeface="Times New Roman" panose="02020603050405020304" pitchFamily="18" charset="0"/>
                <a:cs typeface="Times New Roman" panose="02020603050405020304" pitchFamily="18" charset="0"/>
              </a:rPr>
              <a:t> deformations with </a:t>
            </a:r>
            <a:r>
              <a:rPr lang="en-US" altLang="zh-CN" sz="2000" b="1" dirty="0">
                <a:latin typeface="Times New Roman" panose="02020603050405020304" pitchFamily="18" charset="0"/>
                <a:cs typeface="Times New Roman" panose="02020603050405020304" pitchFamily="18" charset="0"/>
              </a:rPr>
              <a:t>linear</a:t>
            </a:r>
            <a:r>
              <a:rPr lang="en-US" altLang="zh-CN" sz="2000" dirty="0">
                <a:latin typeface="Times New Roman" panose="02020603050405020304" pitchFamily="18" charset="0"/>
                <a:cs typeface="Times New Roman" panose="02020603050405020304" pitchFamily="18" charset="0"/>
              </a:rPr>
              <a:t> elastic material  is developed for materials obeying the </a:t>
            </a:r>
            <a:r>
              <a:rPr lang="en-US" altLang="zh-CN" sz="2000" dirty="0" err="1">
                <a:latin typeface="Times New Roman" panose="02020603050405020304" pitchFamily="18" charset="0"/>
                <a:cs typeface="Times New Roman" panose="02020603050405020304" pitchFamily="18" charset="0"/>
              </a:rPr>
              <a:t>hyperelastic</a:t>
            </a:r>
            <a:r>
              <a:rPr lang="en-US" altLang="zh-CN"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neo-Hookean</a:t>
            </a:r>
            <a:r>
              <a:rPr lang="en-US" altLang="zh-CN" sz="2000" dirty="0">
                <a:latin typeface="Times New Roman" panose="02020603050405020304" pitchFamily="18" charset="0"/>
                <a:cs typeface="Times New Roman" panose="02020603050405020304" pitchFamily="18" charset="0"/>
              </a:rPr>
              <a:t> constitutive model. (non-linear)</a:t>
            </a:r>
          </a:p>
          <a:p>
            <a:pPr marL="342900" indent="-342900">
              <a:lnSpc>
                <a:spcPct val="150000"/>
              </a:lnSpc>
              <a:buClr>
                <a:srgbClr val="3333B2"/>
              </a:buClr>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The third CNN model assumes a linear elastic material </a:t>
            </a:r>
            <a:r>
              <a:rPr lang="en-US" altLang="zh-CN" sz="2000" b="1" dirty="0">
                <a:latin typeface="Times New Roman" panose="02020603050405020304" pitchFamily="18" charset="0"/>
                <a:cs typeface="Times New Roman" panose="02020603050405020304" pitchFamily="18" charset="0"/>
              </a:rPr>
              <a:t>under a stress constraint</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0553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359CDC3-D254-469E-8F04-CC4295B8C37F}" type="slidenum">
              <a:rPr lang="zh-CN" altLang="en-US" sz="1100" smtClean="0">
                <a:latin typeface="Times New Roman" panose="02020603050405020304" pitchFamily="18" charset="0"/>
                <a:cs typeface="Times New Roman" panose="02020603050405020304" pitchFamily="18" charset="0"/>
              </a:rPr>
              <a:pPr/>
              <a:t>9</a:t>
            </a:fld>
            <a:endParaRPr lang="zh-CN" altLang="en-US" sz="1100">
              <a:latin typeface="Times New Roman" panose="02020603050405020304" pitchFamily="18" charset="0"/>
              <a:cs typeface="Times New Roman" panose="02020603050405020304" pitchFamily="18" charset="0"/>
            </a:endParaRPr>
          </a:p>
        </p:txBody>
      </p:sp>
      <p:sp>
        <p:nvSpPr>
          <p:cNvPr id="7" name="内容占位符 6"/>
          <p:cNvSpPr>
            <a:spLocks noGrp="1"/>
          </p:cNvSpPr>
          <p:nvPr>
            <p:ph sz="quarter" idx="13"/>
          </p:nvPr>
        </p:nvSpPr>
        <p:spPr/>
        <p:txBody>
          <a:bodyPr>
            <a:normAutofit lnSpcReduction="10000"/>
          </a:bodyPr>
          <a:lstStyle/>
          <a:p>
            <a:r>
              <a:rPr lang="en-US" altLang="zh-CN" sz="3200" dirty="0">
                <a:latin typeface="Times New Roman" panose="02020603050405020304" pitchFamily="18" charset="0"/>
                <a:ea typeface="+mn-ea"/>
                <a:cs typeface="Times New Roman" panose="02020603050405020304" pitchFamily="18" charset="0"/>
                <a:sym typeface="+mn-lt"/>
              </a:rPr>
              <a:t>Contents</a:t>
            </a:r>
            <a:endParaRPr lang="zh-CN" altLang="en-US" sz="3200" dirty="0">
              <a:latin typeface="Times New Roman" panose="02020603050405020304" pitchFamily="18" charset="0"/>
              <a:ea typeface="+mn-ea"/>
              <a:cs typeface="Times New Roman" panose="02020603050405020304" pitchFamily="18" charset="0"/>
              <a:sym typeface="+mn-lt"/>
            </a:endParaRPr>
          </a:p>
        </p:txBody>
      </p:sp>
      <p:grpSp>
        <p:nvGrpSpPr>
          <p:cNvPr id="19" name="组合 18"/>
          <p:cNvGrpSpPr/>
          <p:nvPr/>
        </p:nvGrpSpPr>
        <p:grpSpPr>
          <a:xfrm>
            <a:off x="656012" y="1260000"/>
            <a:ext cx="2005582" cy="461665"/>
            <a:chOff x="500564" y="1851259"/>
            <a:chExt cx="2005582" cy="461665"/>
          </a:xfrm>
        </p:grpSpPr>
        <p:sp>
          <p:nvSpPr>
            <p:cNvPr id="8" name="文本框 7"/>
            <p:cNvSpPr txBox="1"/>
            <p:nvPr/>
          </p:nvSpPr>
          <p:spPr>
            <a:xfrm>
              <a:off x="817863" y="1851259"/>
              <a:ext cx="1688283"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Background</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500564" y="1954220"/>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1</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0" name="组合 19"/>
          <p:cNvGrpSpPr/>
          <p:nvPr/>
        </p:nvGrpSpPr>
        <p:grpSpPr>
          <a:xfrm>
            <a:off x="656012" y="2160000"/>
            <a:ext cx="1867723" cy="461665"/>
            <a:chOff x="500564" y="2430820"/>
            <a:chExt cx="1867723" cy="461665"/>
          </a:xfrm>
        </p:grpSpPr>
        <p:sp>
          <p:nvSpPr>
            <p:cNvPr id="9" name="文本框 8"/>
            <p:cNvSpPr txBox="1"/>
            <p:nvPr/>
          </p:nvSpPr>
          <p:spPr>
            <a:xfrm>
              <a:off x="817863" y="2430820"/>
              <a:ext cx="1550424"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Motivation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2</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2" name="组合 21"/>
          <p:cNvGrpSpPr/>
          <p:nvPr/>
        </p:nvGrpSpPr>
        <p:grpSpPr>
          <a:xfrm>
            <a:off x="656012" y="3960000"/>
            <a:ext cx="3138905" cy="461665"/>
            <a:chOff x="500564" y="4538835"/>
            <a:chExt cx="3138905" cy="461665"/>
          </a:xfrm>
        </p:grpSpPr>
        <p:sp>
          <p:nvSpPr>
            <p:cNvPr id="11" name="文本框 10"/>
            <p:cNvSpPr txBox="1"/>
            <p:nvPr/>
          </p:nvSpPr>
          <p:spPr>
            <a:xfrm>
              <a:off x="817863" y="4538835"/>
              <a:ext cx="2821606"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Experimental Results</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500564" y="4611018"/>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4</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4" name="组合 23"/>
          <p:cNvGrpSpPr/>
          <p:nvPr/>
        </p:nvGrpSpPr>
        <p:grpSpPr>
          <a:xfrm>
            <a:off x="656011" y="4860000"/>
            <a:ext cx="1902990" cy="461665"/>
            <a:chOff x="500563" y="5118394"/>
            <a:chExt cx="1902990" cy="461665"/>
          </a:xfrm>
        </p:grpSpPr>
        <p:sp>
          <p:nvSpPr>
            <p:cNvPr id="12" name="文本框 11"/>
            <p:cNvSpPr txBox="1"/>
            <p:nvPr/>
          </p:nvSpPr>
          <p:spPr>
            <a:xfrm>
              <a:off x="817863" y="5118394"/>
              <a:ext cx="1585690" cy="461665"/>
            </a:xfrm>
            <a:prstGeom prst="rect">
              <a:avLst/>
            </a:prstGeom>
            <a:noFill/>
          </p:spPr>
          <p:txBody>
            <a:bodyPr wrap="none" rtlCol="0">
              <a:spAutoFit/>
            </a:bodyPr>
            <a:lstStyle/>
            <a:p>
              <a:r>
                <a:rPr lang="en-US" altLang="zh-CN" sz="2400" dirty="0">
                  <a:solidFill>
                    <a:schemeClr val="bg2"/>
                  </a:solidFill>
                  <a:latin typeface="Times New Roman" panose="02020603050405020304" pitchFamily="18" charset="0"/>
                  <a:cs typeface="Times New Roman" panose="02020603050405020304" pitchFamily="18" charset="0"/>
                  <a:sym typeface="+mn-lt"/>
                </a:rPr>
                <a:t>Conclusion</a:t>
              </a:r>
              <a:endParaRPr lang="zh-CN" altLang="en-US" sz="2400" dirty="0">
                <a:solidFill>
                  <a:schemeClr val="bg2"/>
                </a:solidFill>
                <a:latin typeface="Times New Roman" panose="02020603050405020304" pitchFamily="18" charset="0"/>
                <a:cs typeface="Times New Roman" panose="02020603050405020304" pitchFamily="18" charset="0"/>
                <a:sym typeface="+mn-lt"/>
              </a:endParaRPr>
            </a:p>
          </p:txBody>
        </p:sp>
        <p:sp>
          <p:nvSpPr>
            <p:cNvPr id="18" name="矩形 17"/>
            <p:cNvSpPr/>
            <p:nvPr/>
          </p:nvSpPr>
          <p:spPr>
            <a:xfrm>
              <a:off x="500563" y="5221355"/>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5</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25" name="组合 24">
            <a:extLst>
              <a:ext uri="{FF2B5EF4-FFF2-40B4-BE49-F238E27FC236}">
                <a16:creationId xmlns:a16="http://schemas.microsoft.com/office/drawing/2014/main" id="{C592FF3F-342F-43C5-92B7-6D6556BAD7AA}"/>
              </a:ext>
            </a:extLst>
          </p:cNvPr>
          <p:cNvGrpSpPr/>
          <p:nvPr/>
        </p:nvGrpSpPr>
        <p:grpSpPr>
          <a:xfrm>
            <a:off x="655200" y="3060000"/>
            <a:ext cx="2682049" cy="461665"/>
            <a:chOff x="500564" y="2430820"/>
            <a:chExt cx="2682049" cy="461665"/>
          </a:xfrm>
        </p:grpSpPr>
        <p:sp>
          <p:nvSpPr>
            <p:cNvPr id="26" name="文本框 25">
              <a:extLst>
                <a:ext uri="{FF2B5EF4-FFF2-40B4-BE49-F238E27FC236}">
                  <a16:creationId xmlns:a16="http://schemas.microsoft.com/office/drawing/2014/main" id="{1901FF12-6756-43B3-B96E-46471C0C840F}"/>
                </a:ext>
              </a:extLst>
            </p:cNvPr>
            <p:cNvSpPr txBox="1"/>
            <p:nvPr/>
          </p:nvSpPr>
          <p:spPr>
            <a:xfrm>
              <a:off x="817863" y="2430820"/>
              <a:ext cx="2364750" cy="461665"/>
            </a:xfrm>
            <a:prstGeom prst="rect">
              <a:avLst/>
            </a:prstGeom>
            <a:noFill/>
          </p:spPr>
          <p:txBody>
            <a:bodyPr wrap="none" rtlCol="0">
              <a:spAutoFit/>
            </a:bodyPr>
            <a:lstStyle/>
            <a:p>
              <a:r>
                <a:rPr lang="en-US" altLang="zh-CN" sz="2400" dirty="0">
                  <a:solidFill>
                    <a:srgbClr val="3333B2"/>
                  </a:solidFill>
                  <a:latin typeface="Times New Roman" panose="02020603050405020304" pitchFamily="18" charset="0"/>
                  <a:cs typeface="Times New Roman" panose="02020603050405020304" pitchFamily="18" charset="0"/>
                  <a:sym typeface="+mn-lt"/>
                </a:rPr>
                <a:t>Proposed Method</a:t>
              </a:r>
              <a:endParaRPr lang="zh-CN" altLang="en-US" sz="2400" dirty="0">
                <a:solidFill>
                  <a:srgbClr val="3333B2"/>
                </a:solidFill>
                <a:latin typeface="Times New Roman" panose="02020603050405020304" pitchFamily="18" charset="0"/>
                <a:cs typeface="Times New Roman" panose="02020603050405020304" pitchFamily="18" charset="0"/>
                <a:sym typeface="+mn-lt"/>
              </a:endParaRPr>
            </a:p>
          </p:txBody>
        </p:sp>
        <p:sp>
          <p:nvSpPr>
            <p:cNvPr id="27" name="矩形 26">
              <a:extLst>
                <a:ext uri="{FF2B5EF4-FFF2-40B4-BE49-F238E27FC236}">
                  <a16:creationId xmlns:a16="http://schemas.microsoft.com/office/drawing/2014/main" id="{EA277E58-386A-4EF2-8A7D-E3DDE68E6CE1}"/>
                </a:ext>
              </a:extLst>
            </p:cNvPr>
            <p:cNvSpPr/>
            <p:nvPr/>
          </p:nvSpPr>
          <p:spPr>
            <a:xfrm>
              <a:off x="500564" y="2533781"/>
              <a:ext cx="317299" cy="317299"/>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Times New Roman" panose="02020603050405020304" pitchFamily="18" charset="0"/>
                  <a:cs typeface="Times New Roman" panose="02020603050405020304" pitchFamily="18" charset="0"/>
                  <a:sym typeface="+mn-lt"/>
                </a:rPr>
                <a:t>3</a:t>
              </a:r>
              <a:endParaRPr lang="zh-CN" altLang="en-US" sz="1600" dirty="0">
                <a:solidFill>
                  <a:schemeClr val="bg1"/>
                </a:solidFill>
                <a:latin typeface="Times New Roman" panose="02020603050405020304" pitchFamily="18" charset="0"/>
                <a:cs typeface="Times New Roman" panose="02020603050405020304" pitchFamily="18" charset="0"/>
                <a:sym typeface="+mn-lt"/>
              </a:endParaRPr>
            </a:p>
          </p:txBody>
        </p:sp>
      </p:grpSp>
    </p:spTree>
    <p:extLst>
      <p:ext uri="{BB962C8B-B14F-4D97-AF65-F5344CB8AC3E}">
        <p14:creationId xmlns:p14="http://schemas.microsoft.com/office/powerpoint/2010/main" val="85983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4618</TotalTime>
  <Words>2282</Words>
  <Application>Microsoft Office PowerPoint</Application>
  <PresentationFormat>全屏显示(4:3)</PresentationFormat>
  <Paragraphs>250</Paragraphs>
  <Slides>37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ROBOT ICE</dc:creator>
  <cp:lastModifiedBy>Jin Fangxiao</cp:lastModifiedBy>
  <cp:revision>5016</cp:revision>
  <cp:lastPrinted>2019-02-20T12:50:00Z</cp:lastPrinted>
  <dcterms:created xsi:type="dcterms:W3CDTF">2016-11-06T16:53:00Z</dcterms:created>
  <dcterms:modified xsi:type="dcterms:W3CDTF">2021-11-24T14:00:19Z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